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9" r:id="rId2"/>
  </p:sldMasterIdLst>
  <p:notesMasterIdLst>
    <p:notesMasterId r:id="rId25"/>
  </p:notesMasterIdLst>
  <p:sldIdLst>
    <p:sldId id="427" r:id="rId3"/>
    <p:sldId id="687" r:id="rId4"/>
    <p:sldId id="695" r:id="rId5"/>
    <p:sldId id="696" r:id="rId6"/>
    <p:sldId id="697" r:id="rId7"/>
    <p:sldId id="698" r:id="rId8"/>
    <p:sldId id="694" r:id="rId9"/>
    <p:sldId id="688" r:id="rId10"/>
    <p:sldId id="689" r:id="rId11"/>
    <p:sldId id="690" r:id="rId12"/>
    <p:sldId id="691" r:id="rId13"/>
    <p:sldId id="692" r:id="rId14"/>
    <p:sldId id="699" r:id="rId15"/>
    <p:sldId id="700" r:id="rId16"/>
    <p:sldId id="701" r:id="rId17"/>
    <p:sldId id="702" r:id="rId18"/>
    <p:sldId id="703" r:id="rId19"/>
    <p:sldId id="704" r:id="rId20"/>
    <p:sldId id="705" r:id="rId21"/>
    <p:sldId id="706" r:id="rId22"/>
    <p:sldId id="707" r:id="rId23"/>
    <p:sldId id="708" r:id="rId24"/>
  </p:sldIdLst>
  <p:sldSz cx="9144000" cy="5135563"/>
  <p:notesSz cx="7010400" cy="9296400"/>
  <p:defaultTextStyle>
    <a:defPPr>
      <a:defRPr lang="en-US"/>
    </a:defPPr>
    <a:lvl1pPr marL="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58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otne Kavlashvili" initials="TK" lastIdx="13" clrIdx="0"/>
  <p:cmAuthor id="2" name="Ekaterine Mikabadze" initials="EM" lastIdx="8" clrIdx="1"/>
  <p:cmAuthor id="3" name="Mirza Gelashvili" initials="MG" lastIdx="1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B"/>
    <a:srgbClr val="02FCFF"/>
    <a:srgbClr val="ED7D31"/>
    <a:srgbClr val="89A54E"/>
    <a:srgbClr val="4F81BD"/>
    <a:srgbClr val="72BCD1"/>
    <a:srgbClr val="5B9BD5"/>
    <a:srgbClr val="DEE9F0"/>
    <a:srgbClr val="4CADC8"/>
    <a:srgbClr val="E8F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249" autoAdjust="0"/>
  </p:normalViewPr>
  <p:slideViewPr>
    <p:cSldViewPr>
      <p:cViewPr varScale="1">
        <p:scale>
          <a:sx n="152" d="100"/>
          <a:sy n="152" d="100"/>
        </p:scale>
        <p:origin x="192" y="138"/>
      </p:cViewPr>
      <p:guideLst>
        <p:guide orient="horz" pos="161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1" cy="464820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1" cy="464820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>
              <a:defRPr sz="1200"/>
            </a:lvl1pPr>
          </a:lstStyle>
          <a:p>
            <a:fld id="{A8BA5EFC-90F1-4442-A1E6-957A35A25782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96913"/>
            <a:ext cx="62071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8" tIns="46639" rIns="93278" bIns="466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278" tIns="46639" rIns="93278" bIns="466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1" cy="464820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1" cy="464820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r">
              <a:defRPr sz="1200"/>
            </a:lvl1pPr>
          </a:lstStyle>
          <a:p>
            <a:fld id="{D7F02014-836E-4FE7-ADA9-3E208D497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58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2071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2014-836E-4FE7-ADA9-3E208D4976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62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5355"/>
            <a:ext cx="7772400" cy="11008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0152"/>
            <a:ext cx="6400800" cy="13124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B1E4-F746-45F2-AE34-BEC70EC535E9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4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A404-EE3D-46FD-BF4C-9EDDDF3C501B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8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662"/>
            <a:ext cx="2057400" cy="43818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662"/>
            <a:ext cx="6019800" cy="43818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B329-9CCA-4809-9D22-AC2FA147945B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44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43874"/>
            <a:ext cx="7772400" cy="1100817"/>
          </a:xfrm>
          <a:noFill/>
        </p:spPr>
        <p:txBody>
          <a:bodyPr>
            <a:normAutofit/>
          </a:bodyPr>
          <a:lstStyle>
            <a:lvl1pPr algn="ctr">
              <a:defRPr sz="2995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94894"/>
            <a:ext cx="6400800" cy="570618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342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4251120"/>
            <a:ext cx="2857520" cy="456494"/>
          </a:xfrm>
        </p:spPr>
        <p:txBody>
          <a:bodyPr>
            <a:noAutofit/>
          </a:bodyPr>
          <a:lstStyle>
            <a:lvl1pPr algn="ctr">
              <a:buNone/>
              <a:defRPr sz="1198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1498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348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4814606"/>
            <a:ext cx="2857520" cy="263895"/>
          </a:xfrm>
        </p:spPr>
        <p:txBody>
          <a:bodyPr>
            <a:noAutofit/>
          </a:bodyPr>
          <a:lstStyle>
            <a:lvl1pPr algn="ctr">
              <a:buNone/>
              <a:defRPr sz="1198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1498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348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5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909413"/>
            <a:ext cx="5111750" cy="3678121"/>
          </a:xfrm>
        </p:spPr>
        <p:txBody>
          <a:bodyPr/>
          <a:lstStyle>
            <a:lvl1pPr>
              <a:defRPr sz="2396"/>
            </a:lvl1pPr>
            <a:lvl2pPr>
              <a:defRPr sz="2097"/>
            </a:lvl2pPr>
            <a:lvl3pPr>
              <a:defRPr sz="1797"/>
            </a:lvl3pPr>
            <a:lvl4pPr>
              <a:defRPr sz="1498"/>
            </a:lvl4pPr>
            <a:lvl5pPr>
              <a:defRPr sz="1498"/>
            </a:lvl5pPr>
            <a:lvl6pPr>
              <a:defRPr sz="1498"/>
            </a:lvl6pPr>
            <a:lvl7pPr>
              <a:defRPr sz="1498"/>
            </a:lvl7pPr>
            <a:lvl8pPr>
              <a:defRPr sz="1498"/>
            </a:lvl8pPr>
            <a:lvl9pPr>
              <a:defRPr sz="1498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909413"/>
            <a:ext cx="3008313" cy="3678121"/>
          </a:xfrm>
        </p:spPr>
        <p:txBody>
          <a:bodyPr/>
          <a:lstStyle>
            <a:lvl1pPr marL="0" indent="0">
              <a:buNone/>
              <a:defRPr sz="1048"/>
            </a:lvl1pPr>
            <a:lvl2pPr marL="342351" indent="0">
              <a:buNone/>
              <a:defRPr sz="899"/>
            </a:lvl2pPr>
            <a:lvl3pPr marL="684703" indent="0">
              <a:buNone/>
              <a:defRPr sz="749"/>
            </a:lvl3pPr>
            <a:lvl4pPr marL="1027054" indent="0">
              <a:buNone/>
              <a:defRPr sz="674"/>
            </a:lvl4pPr>
            <a:lvl5pPr marL="1369405" indent="0">
              <a:buNone/>
              <a:defRPr sz="674"/>
            </a:lvl5pPr>
            <a:lvl6pPr marL="1711757" indent="0">
              <a:buNone/>
              <a:defRPr sz="674"/>
            </a:lvl6pPr>
            <a:lvl7pPr marL="2054108" indent="0">
              <a:buNone/>
              <a:defRPr sz="674"/>
            </a:lvl7pPr>
            <a:lvl8pPr marL="2396460" indent="0">
              <a:buNone/>
              <a:defRPr sz="674"/>
            </a:lvl8pPr>
            <a:lvl9pPr marL="2738811" indent="0">
              <a:buNone/>
              <a:defRPr sz="674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4759908"/>
            <a:ext cx="5191148" cy="273421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14124"/>
            <a:ext cx="7496204" cy="456494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55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43874"/>
            <a:ext cx="7772400" cy="1100817"/>
          </a:xfrm>
          <a:noFill/>
        </p:spPr>
        <p:txBody>
          <a:bodyPr>
            <a:normAutofit/>
          </a:bodyPr>
          <a:lstStyle>
            <a:lvl1pPr algn="ctr">
              <a:defRPr sz="2995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94894"/>
            <a:ext cx="6400800" cy="570618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342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4251120"/>
            <a:ext cx="2857520" cy="456494"/>
          </a:xfrm>
        </p:spPr>
        <p:txBody>
          <a:bodyPr>
            <a:noAutofit/>
          </a:bodyPr>
          <a:lstStyle>
            <a:lvl1pPr algn="ctr">
              <a:buNone/>
              <a:defRPr sz="1198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1498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348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4814606"/>
            <a:ext cx="2857520" cy="263895"/>
          </a:xfrm>
        </p:spPr>
        <p:txBody>
          <a:bodyPr>
            <a:noAutofit/>
          </a:bodyPr>
          <a:lstStyle>
            <a:lvl1pPr algn="ctr">
              <a:buNone/>
              <a:defRPr sz="1198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1498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348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75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909413"/>
            <a:ext cx="5111750" cy="3678121"/>
          </a:xfrm>
        </p:spPr>
        <p:txBody>
          <a:bodyPr/>
          <a:lstStyle>
            <a:lvl1pPr>
              <a:defRPr sz="2396"/>
            </a:lvl1pPr>
            <a:lvl2pPr>
              <a:defRPr sz="2097"/>
            </a:lvl2pPr>
            <a:lvl3pPr>
              <a:defRPr sz="1797"/>
            </a:lvl3pPr>
            <a:lvl4pPr>
              <a:defRPr sz="1498"/>
            </a:lvl4pPr>
            <a:lvl5pPr>
              <a:defRPr sz="1498"/>
            </a:lvl5pPr>
            <a:lvl6pPr>
              <a:defRPr sz="1498"/>
            </a:lvl6pPr>
            <a:lvl7pPr>
              <a:defRPr sz="1498"/>
            </a:lvl7pPr>
            <a:lvl8pPr>
              <a:defRPr sz="1498"/>
            </a:lvl8pPr>
            <a:lvl9pPr>
              <a:defRPr sz="1498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909413"/>
            <a:ext cx="3008313" cy="3678121"/>
          </a:xfrm>
        </p:spPr>
        <p:txBody>
          <a:bodyPr/>
          <a:lstStyle>
            <a:lvl1pPr marL="0" indent="0">
              <a:buNone/>
              <a:defRPr sz="1048"/>
            </a:lvl1pPr>
            <a:lvl2pPr marL="342351" indent="0">
              <a:buNone/>
              <a:defRPr sz="899"/>
            </a:lvl2pPr>
            <a:lvl3pPr marL="684703" indent="0">
              <a:buNone/>
              <a:defRPr sz="749"/>
            </a:lvl3pPr>
            <a:lvl4pPr marL="1027054" indent="0">
              <a:buNone/>
              <a:defRPr sz="674"/>
            </a:lvl4pPr>
            <a:lvl5pPr marL="1369405" indent="0">
              <a:buNone/>
              <a:defRPr sz="674"/>
            </a:lvl5pPr>
            <a:lvl6pPr marL="1711757" indent="0">
              <a:buNone/>
              <a:defRPr sz="674"/>
            </a:lvl6pPr>
            <a:lvl7pPr marL="2054108" indent="0">
              <a:buNone/>
              <a:defRPr sz="674"/>
            </a:lvl7pPr>
            <a:lvl8pPr marL="2396460" indent="0">
              <a:buNone/>
              <a:defRPr sz="674"/>
            </a:lvl8pPr>
            <a:lvl9pPr marL="2738811" indent="0">
              <a:buNone/>
              <a:defRPr sz="674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4759908"/>
            <a:ext cx="5191148" cy="273421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14124"/>
            <a:ext cx="7496204" cy="456494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09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43874"/>
            <a:ext cx="7772400" cy="1100817"/>
          </a:xfrm>
          <a:noFill/>
        </p:spPr>
        <p:txBody>
          <a:bodyPr>
            <a:normAutofit/>
          </a:bodyPr>
          <a:lstStyle>
            <a:lvl1pPr algn="ctr">
              <a:defRPr sz="2995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94894"/>
            <a:ext cx="6400800" cy="570618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342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4251120"/>
            <a:ext cx="2857520" cy="456494"/>
          </a:xfrm>
        </p:spPr>
        <p:txBody>
          <a:bodyPr>
            <a:noAutofit/>
          </a:bodyPr>
          <a:lstStyle>
            <a:lvl1pPr algn="ctr">
              <a:buNone/>
              <a:defRPr sz="1198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1498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348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4814606"/>
            <a:ext cx="2857520" cy="263895"/>
          </a:xfrm>
        </p:spPr>
        <p:txBody>
          <a:bodyPr>
            <a:noAutofit/>
          </a:bodyPr>
          <a:lstStyle>
            <a:lvl1pPr algn="ctr">
              <a:buNone/>
              <a:defRPr sz="1198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1498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348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7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909413"/>
            <a:ext cx="5111750" cy="3678121"/>
          </a:xfrm>
        </p:spPr>
        <p:txBody>
          <a:bodyPr/>
          <a:lstStyle>
            <a:lvl1pPr>
              <a:defRPr sz="2396"/>
            </a:lvl1pPr>
            <a:lvl2pPr>
              <a:defRPr sz="2097"/>
            </a:lvl2pPr>
            <a:lvl3pPr>
              <a:defRPr sz="1797"/>
            </a:lvl3pPr>
            <a:lvl4pPr>
              <a:defRPr sz="1498"/>
            </a:lvl4pPr>
            <a:lvl5pPr>
              <a:defRPr sz="1498"/>
            </a:lvl5pPr>
            <a:lvl6pPr>
              <a:defRPr sz="1498"/>
            </a:lvl6pPr>
            <a:lvl7pPr>
              <a:defRPr sz="1498"/>
            </a:lvl7pPr>
            <a:lvl8pPr>
              <a:defRPr sz="1498"/>
            </a:lvl8pPr>
            <a:lvl9pPr>
              <a:defRPr sz="1498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909413"/>
            <a:ext cx="3008313" cy="3678121"/>
          </a:xfrm>
        </p:spPr>
        <p:txBody>
          <a:bodyPr/>
          <a:lstStyle>
            <a:lvl1pPr marL="0" indent="0">
              <a:buNone/>
              <a:defRPr sz="1048"/>
            </a:lvl1pPr>
            <a:lvl2pPr marL="342351" indent="0">
              <a:buNone/>
              <a:defRPr sz="899"/>
            </a:lvl2pPr>
            <a:lvl3pPr marL="684703" indent="0">
              <a:buNone/>
              <a:defRPr sz="749"/>
            </a:lvl3pPr>
            <a:lvl4pPr marL="1027054" indent="0">
              <a:buNone/>
              <a:defRPr sz="674"/>
            </a:lvl4pPr>
            <a:lvl5pPr marL="1369405" indent="0">
              <a:buNone/>
              <a:defRPr sz="674"/>
            </a:lvl5pPr>
            <a:lvl6pPr marL="1711757" indent="0">
              <a:buNone/>
              <a:defRPr sz="674"/>
            </a:lvl6pPr>
            <a:lvl7pPr marL="2054108" indent="0">
              <a:buNone/>
              <a:defRPr sz="674"/>
            </a:lvl7pPr>
            <a:lvl8pPr marL="2396460" indent="0">
              <a:buNone/>
              <a:defRPr sz="674"/>
            </a:lvl8pPr>
            <a:lvl9pPr marL="2738811" indent="0">
              <a:buNone/>
              <a:defRPr sz="674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4759908"/>
            <a:ext cx="5191148" cy="273421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14124"/>
            <a:ext cx="7496204" cy="456494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53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43874"/>
            <a:ext cx="7772400" cy="1047322"/>
          </a:xfrm>
          <a:noFill/>
        </p:spPr>
        <p:txBody>
          <a:bodyPr>
            <a:normAutofit/>
          </a:bodyPr>
          <a:lstStyle>
            <a:lvl1pPr>
              <a:defRPr sz="2995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09030"/>
            <a:ext cx="6400800" cy="570618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342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Sub-title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4304616"/>
            <a:ext cx="2857520" cy="456494"/>
          </a:xfrm>
        </p:spPr>
        <p:txBody>
          <a:bodyPr>
            <a:noAutofit/>
          </a:bodyPr>
          <a:lstStyle>
            <a:lvl1pPr algn="ctr">
              <a:buNone/>
              <a:defRPr sz="1198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1498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348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Your Name and Surname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4814606"/>
            <a:ext cx="2857520" cy="263895"/>
          </a:xfrm>
        </p:spPr>
        <p:txBody>
          <a:bodyPr>
            <a:noAutofit/>
          </a:bodyPr>
          <a:lstStyle>
            <a:lvl1pPr algn="ctr">
              <a:buNone/>
              <a:defRPr sz="1198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1498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348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696058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962908"/>
            <a:ext cx="5111750" cy="3624625"/>
          </a:xfrm>
        </p:spPr>
        <p:txBody>
          <a:bodyPr/>
          <a:lstStyle>
            <a:lvl1pPr>
              <a:defRPr sz="2396"/>
            </a:lvl1pPr>
            <a:lvl2pPr>
              <a:defRPr sz="2097"/>
            </a:lvl2pPr>
            <a:lvl3pPr>
              <a:defRPr sz="1797"/>
            </a:lvl3pPr>
            <a:lvl4pPr>
              <a:defRPr sz="1498"/>
            </a:lvl4pPr>
            <a:lvl5pPr>
              <a:defRPr sz="1498"/>
            </a:lvl5pPr>
            <a:lvl6pPr>
              <a:defRPr sz="1498"/>
            </a:lvl6pPr>
            <a:lvl7pPr>
              <a:defRPr sz="1498"/>
            </a:lvl7pPr>
            <a:lvl8pPr>
              <a:defRPr sz="1498"/>
            </a:lvl8pPr>
            <a:lvl9pPr>
              <a:defRPr sz="1498"/>
            </a:lvl9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962908"/>
            <a:ext cx="3008313" cy="3624625"/>
          </a:xfrm>
        </p:spPr>
        <p:txBody>
          <a:bodyPr/>
          <a:lstStyle>
            <a:lvl1pPr marL="0" indent="0">
              <a:buNone/>
              <a:defRPr sz="1048"/>
            </a:lvl1pPr>
            <a:lvl2pPr marL="342351" indent="0">
              <a:buNone/>
              <a:defRPr sz="899"/>
            </a:lvl2pPr>
            <a:lvl3pPr marL="684703" indent="0">
              <a:buNone/>
              <a:defRPr sz="749"/>
            </a:lvl3pPr>
            <a:lvl4pPr marL="1027054" indent="0">
              <a:buNone/>
              <a:defRPr sz="674"/>
            </a:lvl4pPr>
            <a:lvl5pPr marL="1369405" indent="0">
              <a:buNone/>
              <a:defRPr sz="674"/>
            </a:lvl5pPr>
            <a:lvl6pPr marL="1711757" indent="0">
              <a:buNone/>
              <a:defRPr sz="674"/>
            </a:lvl6pPr>
            <a:lvl7pPr marL="2054108" indent="0">
              <a:buNone/>
              <a:defRPr sz="674"/>
            </a:lvl7pPr>
            <a:lvl8pPr marL="2396460" indent="0">
              <a:buNone/>
              <a:defRPr sz="674"/>
            </a:lvl8pPr>
            <a:lvl9pPr marL="2738811" indent="0">
              <a:buNone/>
              <a:defRPr sz="674"/>
            </a:lvl9pPr>
          </a:lstStyle>
          <a:p>
            <a:pPr lvl="0"/>
            <a:r>
              <a:rPr lang="en-US" dirty="0"/>
              <a:t>Texts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4759908"/>
            <a:ext cx="5191148" cy="273421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114124"/>
            <a:ext cx="6858000" cy="4564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283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167-3033-4D1E-9F09-EBF03B099D0E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05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43874"/>
            <a:ext cx="7772400" cy="1100817"/>
          </a:xfrm>
          <a:noFill/>
        </p:spPr>
        <p:txBody>
          <a:bodyPr>
            <a:normAutofit/>
          </a:bodyPr>
          <a:lstStyle>
            <a:lvl1pPr algn="ctr">
              <a:defRPr sz="2995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94894"/>
            <a:ext cx="6400800" cy="570618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342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4251120"/>
            <a:ext cx="2857520" cy="456494"/>
          </a:xfrm>
        </p:spPr>
        <p:txBody>
          <a:bodyPr>
            <a:noAutofit/>
          </a:bodyPr>
          <a:lstStyle>
            <a:lvl1pPr algn="ctr">
              <a:buNone/>
              <a:defRPr sz="1198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1498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348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4814606"/>
            <a:ext cx="2857520" cy="263895"/>
          </a:xfrm>
        </p:spPr>
        <p:txBody>
          <a:bodyPr>
            <a:noAutofit/>
          </a:bodyPr>
          <a:lstStyle>
            <a:lvl1pPr algn="ctr">
              <a:buNone/>
              <a:defRPr sz="1198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1498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348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73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909413"/>
            <a:ext cx="5111750" cy="3678121"/>
          </a:xfrm>
        </p:spPr>
        <p:txBody>
          <a:bodyPr/>
          <a:lstStyle>
            <a:lvl1pPr>
              <a:defRPr sz="2396"/>
            </a:lvl1pPr>
            <a:lvl2pPr>
              <a:defRPr sz="2097"/>
            </a:lvl2pPr>
            <a:lvl3pPr>
              <a:defRPr sz="1797"/>
            </a:lvl3pPr>
            <a:lvl4pPr>
              <a:defRPr sz="1498"/>
            </a:lvl4pPr>
            <a:lvl5pPr>
              <a:defRPr sz="1498"/>
            </a:lvl5pPr>
            <a:lvl6pPr>
              <a:defRPr sz="1498"/>
            </a:lvl6pPr>
            <a:lvl7pPr>
              <a:defRPr sz="1498"/>
            </a:lvl7pPr>
            <a:lvl8pPr>
              <a:defRPr sz="1498"/>
            </a:lvl8pPr>
            <a:lvl9pPr>
              <a:defRPr sz="1498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909413"/>
            <a:ext cx="3008313" cy="3678121"/>
          </a:xfrm>
        </p:spPr>
        <p:txBody>
          <a:bodyPr/>
          <a:lstStyle>
            <a:lvl1pPr marL="0" indent="0">
              <a:buNone/>
              <a:defRPr sz="1048"/>
            </a:lvl1pPr>
            <a:lvl2pPr marL="342351" indent="0">
              <a:buNone/>
              <a:defRPr sz="899"/>
            </a:lvl2pPr>
            <a:lvl3pPr marL="684703" indent="0">
              <a:buNone/>
              <a:defRPr sz="749"/>
            </a:lvl3pPr>
            <a:lvl4pPr marL="1027054" indent="0">
              <a:buNone/>
              <a:defRPr sz="674"/>
            </a:lvl4pPr>
            <a:lvl5pPr marL="1369405" indent="0">
              <a:buNone/>
              <a:defRPr sz="674"/>
            </a:lvl5pPr>
            <a:lvl6pPr marL="1711757" indent="0">
              <a:buNone/>
              <a:defRPr sz="674"/>
            </a:lvl6pPr>
            <a:lvl7pPr marL="2054108" indent="0">
              <a:buNone/>
              <a:defRPr sz="674"/>
            </a:lvl7pPr>
            <a:lvl8pPr marL="2396460" indent="0">
              <a:buNone/>
              <a:defRPr sz="674"/>
            </a:lvl8pPr>
            <a:lvl9pPr marL="2738811" indent="0">
              <a:buNone/>
              <a:defRPr sz="674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4759908"/>
            <a:ext cx="5191148" cy="273421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14124"/>
            <a:ext cx="7496204" cy="456494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61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43874"/>
            <a:ext cx="7772400" cy="1100817"/>
          </a:xfrm>
          <a:noFill/>
        </p:spPr>
        <p:txBody>
          <a:bodyPr>
            <a:normAutofit/>
          </a:bodyPr>
          <a:lstStyle>
            <a:lvl1pPr algn="ctr">
              <a:defRPr sz="2995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94894"/>
            <a:ext cx="6400800" cy="570618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342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4251120"/>
            <a:ext cx="2857520" cy="456494"/>
          </a:xfrm>
        </p:spPr>
        <p:txBody>
          <a:bodyPr>
            <a:noAutofit/>
          </a:bodyPr>
          <a:lstStyle>
            <a:lvl1pPr algn="ctr">
              <a:buNone/>
              <a:defRPr sz="1198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1498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348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4814606"/>
            <a:ext cx="2857520" cy="263895"/>
          </a:xfrm>
        </p:spPr>
        <p:txBody>
          <a:bodyPr>
            <a:noAutofit/>
          </a:bodyPr>
          <a:lstStyle>
            <a:lvl1pPr algn="ctr">
              <a:buNone/>
              <a:defRPr sz="1198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1498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348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12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909413"/>
            <a:ext cx="5111750" cy="3678121"/>
          </a:xfrm>
        </p:spPr>
        <p:txBody>
          <a:bodyPr/>
          <a:lstStyle>
            <a:lvl1pPr>
              <a:defRPr sz="2396"/>
            </a:lvl1pPr>
            <a:lvl2pPr>
              <a:defRPr sz="2097"/>
            </a:lvl2pPr>
            <a:lvl3pPr>
              <a:defRPr sz="1797"/>
            </a:lvl3pPr>
            <a:lvl4pPr>
              <a:defRPr sz="1498"/>
            </a:lvl4pPr>
            <a:lvl5pPr>
              <a:defRPr sz="1498"/>
            </a:lvl5pPr>
            <a:lvl6pPr>
              <a:defRPr sz="1498"/>
            </a:lvl6pPr>
            <a:lvl7pPr>
              <a:defRPr sz="1498"/>
            </a:lvl7pPr>
            <a:lvl8pPr>
              <a:defRPr sz="1498"/>
            </a:lvl8pPr>
            <a:lvl9pPr>
              <a:defRPr sz="1498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909413"/>
            <a:ext cx="3008313" cy="3678121"/>
          </a:xfrm>
        </p:spPr>
        <p:txBody>
          <a:bodyPr/>
          <a:lstStyle>
            <a:lvl1pPr marL="0" indent="0">
              <a:buNone/>
              <a:defRPr sz="1048"/>
            </a:lvl1pPr>
            <a:lvl2pPr marL="342351" indent="0">
              <a:buNone/>
              <a:defRPr sz="899"/>
            </a:lvl2pPr>
            <a:lvl3pPr marL="684703" indent="0">
              <a:buNone/>
              <a:defRPr sz="749"/>
            </a:lvl3pPr>
            <a:lvl4pPr marL="1027054" indent="0">
              <a:buNone/>
              <a:defRPr sz="674"/>
            </a:lvl4pPr>
            <a:lvl5pPr marL="1369405" indent="0">
              <a:buNone/>
              <a:defRPr sz="674"/>
            </a:lvl5pPr>
            <a:lvl6pPr marL="1711757" indent="0">
              <a:buNone/>
              <a:defRPr sz="674"/>
            </a:lvl6pPr>
            <a:lvl7pPr marL="2054108" indent="0">
              <a:buNone/>
              <a:defRPr sz="674"/>
            </a:lvl7pPr>
            <a:lvl8pPr marL="2396460" indent="0">
              <a:buNone/>
              <a:defRPr sz="674"/>
            </a:lvl8pPr>
            <a:lvl9pPr marL="2738811" indent="0">
              <a:buNone/>
              <a:defRPr sz="674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4759908"/>
            <a:ext cx="5191148" cy="273421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14124"/>
            <a:ext cx="7496204" cy="456494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08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43874"/>
            <a:ext cx="7772400" cy="1100817"/>
          </a:xfrm>
          <a:noFill/>
        </p:spPr>
        <p:txBody>
          <a:bodyPr>
            <a:normAutofit/>
          </a:bodyPr>
          <a:lstStyle>
            <a:lvl1pPr algn="ctr">
              <a:defRPr sz="2995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94894"/>
            <a:ext cx="6400800" cy="570618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342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4251120"/>
            <a:ext cx="2857520" cy="456494"/>
          </a:xfrm>
        </p:spPr>
        <p:txBody>
          <a:bodyPr>
            <a:noAutofit/>
          </a:bodyPr>
          <a:lstStyle>
            <a:lvl1pPr algn="ctr">
              <a:buNone/>
              <a:defRPr sz="1198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1498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348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4814606"/>
            <a:ext cx="2857520" cy="263895"/>
          </a:xfrm>
        </p:spPr>
        <p:txBody>
          <a:bodyPr>
            <a:noAutofit/>
          </a:bodyPr>
          <a:lstStyle>
            <a:lvl1pPr algn="ctr">
              <a:buNone/>
              <a:defRPr sz="1198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1498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348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5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909413"/>
            <a:ext cx="5111750" cy="3678121"/>
          </a:xfrm>
        </p:spPr>
        <p:txBody>
          <a:bodyPr/>
          <a:lstStyle>
            <a:lvl1pPr>
              <a:defRPr sz="2396"/>
            </a:lvl1pPr>
            <a:lvl2pPr>
              <a:defRPr sz="2097"/>
            </a:lvl2pPr>
            <a:lvl3pPr>
              <a:defRPr sz="1797"/>
            </a:lvl3pPr>
            <a:lvl4pPr>
              <a:defRPr sz="1498"/>
            </a:lvl4pPr>
            <a:lvl5pPr>
              <a:defRPr sz="1498"/>
            </a:lvl5pPr>
            <a:lvl6pPr>
              <a:defRPr sz="1498"/>
            </a:lvl6pPr>
            <a:lvl7pPr>
              <a:defRPr sz="1498"/>
            </a:lvl7pPr>
            <a:lvl8pPr>
              <a:defRPr sz="1498"/>
            </a:lvl8pPr>
            <a:lvl9pPr>
              <a:defRPr sz="1498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909413"/>
            <a:ext cx="3008313" cy="3678121"/>
          </a:xfrm>
        </p:spPr>
        <p:txBody>
          <a:bodyPr/>
          <a:lstStyle>
            <a:lvl1pPr marL="0" indent="0">
              <a:buNone/>
              <a:defRPr sz="1048"/>
            </a:lvl1pPr>
            <a:lvl2pPr marL="342351" indent="0">
              <a:buNone/>
              <a:defRPr sz="899"/>
            </a:lvl2pPr>
            <a:lvl3pPr marL="684703" indent="0">
              <a:buNone/>
              <a:defRPr sz="749"/>
            </a:lvl3pPr>
            <a:lvl4pPr marL="1027054" indent="0">
              <a:buNone/>
              <a:defRPr sz="674"/>
            </a:lvl4pPr>
            <a:lvl5pPr marL="1369405" indent="0">
              <a:buNone/>
              <a:defRPr sz="674"/>
            </a:lvl5pPr>
            <a:lvl6pPr marL="1711757" indent="0">
              <a:buNone/>
              <a:defRPr sz="674"/>
            </a:lvl6pPr>
            <a:lvl7pPr marL="2054108" indent="0">
              <a:buNone/>
              <a:defRPr sz="674"/>
            </a:lvl7pPr>
            <a:lvl8pPr marL="2396460" indent="0">
              <a:buNone/>
              <a:defRPr sz="674"/>
            </a:lvl8pPr>
            <a:lvl9pPr marL="2738811" indent="0">
              <a:buNone/>
              <a:defRPr sz="674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4759908"/>
            <a:ext cx="5191148" cy="273421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14124"/>
            <a:ext cx="7496204" cy="456494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55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43874"/>
            <a:ext cx="7772400" cy="1100817"/>
          </a:xfrm>
          <a:noFill/>
        </p:spPr>
        <p:txBody>
          <a:bodyPr>
            <a:normAutofit/>
          </a:bodyPr>
          <a:lstStyle>
            <a:lvl1pPr algn="ctr">
              <a:defRPr sz="2995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94894"/>
            <a:ext cx="6400800" cy="570618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342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4251120"/>
            <a:ext cx="2857520" cy="456494"/>
          </a:xfrm>
        </p:spPr>
        <p:txBody>
          <a:bodyPr>
            <a:noAutofit/>
          </a:bodyPr>
          <a:lstStyle>
            <a:lvl1pPr algn="ctr">
              <a:buNone/>
              <a:defRPr sz="1198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1498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348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4814606"/>
            <a:ext cx="2857520" cy="263895"/>
          </a:xfrm>
        </p:spPr>
        <p:txBody>
          <a:bodyPr>
            <a:noAutofit/>
          </a:bodyPr>
          <a:lstStyle>
            <a:lvl1pPr algn="ctr">
              <a:buNone/>
              <a:defRPr sz="1198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1498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348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63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909413"/>
            <a:ext cx="5111750" cy="3678121"/>
          </a:xfrm>
        </p:spPr>
        <p:txBody>
          <a:bodyPr/>
          <a:lstStyle>
            <a:lvl1pPr>
              <a:defRPr sz="2396"/>
            </a:lvl1pPr>
            <a:lvl2pPr>
              <a:defRPr sz="2097"/>
            </a:lvl2pPr>
            <a:lvl3pPr>
              <a:defRPr sz="1797"/>
            </a:lvl3pPr>
            <a:lvl4pPr>
              <a:defRPr sz="1498"/>
            </a:lvl4pPr>
            <a:lvl5pPr>
              <a:defRPr sz="1498"/>
            </a:lvl5pPr>
            <a:lvl6pPr>
              <a:defRPr sz="1498"/>
            </a:lvl6pPr>
            <a:lvl7pPr>
              <a:defRPr sz="1498"/>
            </a:lvl7pPr>
            <a:lvl8pPr>
              <a:defRPr sz="1498"/>
            </a:lvl8pPr>
            <a:lvl9pPr>
              <a:defRPr sz="1498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909413"/>
            <a:ext cx="3008313" cy="3678121"/>
          </a:xfrm>
        </p:spPr>
        <p:txBody>
          <a:bodyPr/>
          <a:lstStyle>
            <a:lvl1pPr marL="0" indent="0">
              <a:buNone/>
              <a:defRPr sz="1048"/>
            </a:lvl1pPr>
            <a:lvl2pPr marL="342351" indent="0">
              <a:buNone/>
              <a:defRPr sz="899"/>
            </a:lvl2pPr>
            <a:lvl3pPr marL="684703" indent="0">
              <a:buNone/>
              <a:defRPr sz="749"/>
            </a:lvl3pPr>
            <a:lvl4pPr marL="1027054" indent="0">
              <a:buNone/>
              <a:defRPr sz="674"/>
            </a:lvl4pPr>
            <a:lvl5pPr marL="1369405" indent="0">
              <a:buNone/>
              <a:defRPr sz="674"/>
            </a:lvl5pPr>
            <a:lvl6pPr marL="1711757" indent="0">
              <a:buNone/>
              <a:defRPr sz="674"/>
            </a:lvl6pPr>
            <a:lvl7pPr marL="2054108" indent="0">
              <a:buNone/>
              <a:defRPr sz="674"/>
            </a:lvl7pPr>
            <a:lvl8pPr marL="2396460" indent="0">
              <a:buNone/>
              <a:defRPr sz="674"/>
            </a:lvl8pPr>
            <a:lvl9pPr marL="2738811" indent="0">
              <a:buNone/>
              <a:defRPr sz="674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4759908"/>
            <a:ext cx="5191148" cy="273421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14124"/>
            <a:ext cx="7496204" cy="456494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95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43874"/>
            <a:ext cx="7772400" cy="1047322"/>
          </a:xfrm>
          <a:noFill/>
        </p:spPr>
        <p:txBody>
          <a:bodyPr>
            <a:normAutofit/>
          </a:bodyPr>
          <a:lstStyle>
            <a:lvl1pPr>
              <a:defRPr sz="2995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09030"/>
            <a:ext cx="6400800" cy="570618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342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Sub-title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4304616"/>
            <a:ext cx="2857520" cy="456494"/>
          </a:xfrm>
        </p:spPr>
        <p:txBody>
          <a:bodyPr>
            <a:noAutofit/>
          </a:bodyPr>
          <a:lstStyle>
            <a:lvl1pPr algn="ctr">
              <a:buNone/>
              <a:defRPr sz="1198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1498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348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Your Name and Surname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4814606"/>
            <a:ext cx="2857520" cy="263895"/>
          </a:xfrm>
        </p:spPr>
        <p:txBody>
          <a:bodyPr>
            <a:noAutofit/>
          </a:bodyPr>
          <a:lstStyle>
            <a:lvl1pPr algn="ctr">
              <a:buNone/>
              <a:defRPr sz="1198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1498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348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24814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962908"/>
            <a:ext cx="5111750" cy="3624625"/>
          </a:xfrm>
        </p:spPr>
        <p:txBody>
          <a:bodyPr/>
          <a:lstStyle>
            <a:lvl1pPr>
              <a:defRPr sz="2396"/>
            </a:lvl1pPr>
            <a:lvl2pPr>
              <a:defRPr sz="2097"/>
            </a:lvl2pPr>
            <a:lvl3pPr>
              <a:defRPr sz="1797"/>
            </a:lvl3pPr>
            <a:lvl4pPr>
              <a:defRPr sz="1498"/>
            </a:lvl4pPr>
            <a:lvl5pPr>
              <a:defRPr sz="1498"/>
            </a:lvl5pPr>
            <a:lvl6pPr>
              <a:defRPr sz="1498"/>
            </a:lvl6pPr>
            <a:lvl7pPr>
              <a:defRPr sz="1498"/>
            </a:lvl7pPr>
            <a:lvl8pPr>
              <a:defRPr sz="1498"/>
            </a:lvl8pPr>
            <a:lvl9pPr>
              <a:defRPr sz="1498"/>
            </a:lvl9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962908"/>
            <a:ext cx="3008313" cy="3624625"/>
          </a:xfrm>
        </p:spPr>
        <p:txBody>
          <a:bodyPr/>
          <a:lstStyle>
            <a:lvl1pPr marL="0" indent="0">
              <a:buNone/>
              <a:defRPr sz="1048"/>
            </a:lvl1pPr>
            <a:lvl2pPr marL="342351" indent="0">
              <a:buNone/>
              <a:defRPr sz="899"/>
            </a:lvl2pPr>
            <a:lvl3pPr marL="684703" indent="0">
              <a:buNone/>
              <a:defRPr sz="749"/>
            </a:lvl3pPr>
            <a:lvl4pPr marL="1027054" indent="0">
              <a:buNone/>
              <a:defRPr sz="674"/>
            </a:lvl4pPr>
            <a:lvl5pPr marL="1369405" indent="0">
              <a:buNone/>
              <a:defRPr sz="674"/>
            </a:lvl5pPr>
            <a:lvl6pPr marL="1711757" indent="0">
              <a:buNone/>
              <a:defRPr sz="674"/>
            </a:lvl6pPr>
            <a:lvl7pPr marL="2054108" indent="0">
              <a:buNone/>
              <a:defRPr sz="674"/>
            </a:lvl7pPr>
            <a:lvl8pPr marL="2396460" indent="0">
              <a:buNone/>
              <a:defRPr sz="674"/>
            </a:lvl8pPr>
            <a:lvl9pPr marL="2738811" indent="0">
              <a:buNone/>
              <a:defRPr sz="674"/>
            </a:lvl9pPr>
          </a:lstStyle>
          <a:p>
            <a:pPr lvl="0"/>
            <a:r>
              <a:rPr lang="en-US" dirty="0"/>
              <a:t>Texts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4759908"/>
            <a:ext cx="5191148" cy="273421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Georgian Economy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114124"/>
            <a:ext cx="6858000" cy="4564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173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0077"/>
            <a:ext cx="7772400" cy="1019980"/>
          </a:xfrm>
        </p:spPr>
        <p:txBody>
          <a:bodyPr anchor="t"/>
          <a:lstStyle>
            <a:lvl1pPr algn="l">
              <a:defRPr sz="299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6671"/>
            <a:ext cx="7772400" cy="1123404"/>
          </a:xfrm>
        </p:spPr>
        <p:txBody>
          <a:bodyPr anchor="b"/>
          <a:lstStyle>
            <a:lvl1pPr marL="0" indent="0">
              <a:buNone/>
              <a:defRPr sz="1498">
                <a:solidFill>
                  <a:schemeClr val="tx1">
                    <a:tint val="75000"/>
                  </a:schemeClr>
                </a:solidFill>
              </a:defRPr>
            </a:lvl1pPr>
            <a:lvl2pPr marL="342351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2pPr>
            <a:lvl3pPr marL="684703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3pPr>
            <a:lvl4pPr marL="102705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4pPr>
            <a:lvl5pPr marL="1369405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5pPr>
            <a:lvl6pPr marL="1711757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6pPr>
            <a:lvl7pPr marL="2054108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7pPr>
            <a:lvl8pPr marL="2396460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8pPr>
            <a:lvl9pPr marL="2738811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46D9-CD1E-4016-B1D3-FD8F0165D63C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5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43874"/>
            <a:ext cx="7772400" cy="1047322"/>
          </a:xfrm>
          <a:noFill/>
        </p:spPr>
        <p:txBody>
          <a:bodyPr>
            <a:normAutofit/>
          </a:bodyPr>
          <a:lstStyle>
            <a:lvl1pPr>
              <a:defRPr sz="2995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09030"/>
            <a:ext cx="6400800" cy="570618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342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Sub-title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4304616"/>
            <a:ext cx="2857520" cy="456494"/>
          </a:xfrm>
        </p:spPr>
        <p:txBody>
          <a:bodyPr>
            <a:noAutofit/>
          </a:bodyPr>
          <a:lstStyle>
            <a:lvl1pPr algn="ctr">
              <a:buNone/>
              <a:defRPr sz="1198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1498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348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Your Name and Surname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4814606"/>
            <a:ext cx="2857520" cy="263895"/>
          </a:xfrm>
        </p:spPr>
        <p:txBody>
          <a:bodyPr>
            <a:noAutofit/>
          </a:bodyPr>
          <a:lstStyle>
            <a:lvl1pPr algn="ctr">
              <a:buNone/>
              <a:defRPr sz="1198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1498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348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198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698581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962908"/>
            <a:ext cx="5111750" cy="3624625"/>
          </a:xfrm>
        </p:spPr>
        <p:txBody>
          <a:bodyPr/>
          <a:lstStyle>
            <a:lvl1pPr>
              <a:defRPr sz="2396"/>
            </a:lvl1pPr>
            <a:lvl2pPr>
              <a:defRPr sz="2097"/>
            </a:lvl2pPr>
            <a:lvl3pPr>
              <a:defRPr sz="1797"/>
            </a:lvl3pPr>
            <a:lvl4pPr>
              <a:defRPr sz="1498"/>
            </a:lvl4pPr>
            <a:lvl5pPr>
              <a:defRPr sz="1498"/>
            </a:lvl5pPr>
            <a:lvl6pPr>
              <a:defRPr sz="1498"/>
            </a:lvl6pPr>
            <a:lvl7pPr>
              <a:defRPr sz="1498"/>
            </a:lvl7pPr>
            <a:lvl8pPr>
              <a:defRPr sz="1498"/>
            </a:lvl8pPr>
            <a:lvl9pPr>
              <a:defRPr sz="1498"/>
            </a:lvl9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962908"/>
            <a:ext cx="3008313" cy="3624625"/>
          </a:xfrm>
        </p:spPr>
        <p:txBody>
          <a:bodyPr/>
          <a:lstStyle>
            <a:lvl1pPr marL="0" indent="0">
              <a:buNone/>
              <a:defRPr sz="1048"/>
            </a:lvl1pPr>
            <a:lvl2pPr marL="342351" indent="0">
              <a:buNone/>
              <a:defRPr sz="899"/>
            </a:lvl2pPr>
            <a:lvl3pPr marL="684703" indent="0">
              <a:buNone/>
              <a:defRPr sz="749"/>
            </a:lvl3pPr>
            <a:lvl4pPr marL="1027054" indent="0">
              <a:buNone/>
              <a:defRPr sz="674"/>
            </a:lvl4pPr>
            <a:lvl5pPr marL="1369405" indent="0">
              <a:buNone/>
              <a:defRPr sz="674"/>
            </a:lvl5pPr>
            <a:lvl6pPr marL="1711757" indent="0">
              <a:buNone/>
              <a:defRPr sz="674"/>
            </a:lvl6pPr>
            <a:lvl7pPr marL="2054108" indent="0">
              <a:buNone/>
              <a:defRPr sz="674"/>
            </a:lvl7pPr>
            <a:lvl8pPr marL="2396460" indent="0">
              <a:buNone/>
              <a:defRPr sz="674"/>
            </a:lvl8pPr>
            <a:lvl9pPr marL="2738811" indent="0">
              <a:buNone/>
              <a:defRPr sz="674"/>
            </a:lvl9pPr>
          </a:lstStyle>
          <a:p>
            <a:pPr lvl="0"/>
            <a:r>
              <a:rPr lang="en-US" dirty="0"/>
              <a:t>Texts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4759908"/>
            <a:ext cx="5191148" cy="273421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Georgian Economy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114124"/>
            <a:ext cx="6858000" cy="4564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79224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625"/>
            <a:ext cx="7886700" cy="553437"/>
          </a:xfrm>
        </p:spPr>
        <p:txBody>
          <a:bodyPr>
            <a:normAutofit/>
          </a:bodyPr>
          <a:lstStyle>
            <a:lvl1pPr>
              <a:defRPr sz="2696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9433984" y="2"/>
            <a:ext cx="1647523" cy="1359972"/>
            <a:chOff x="12554553" y="1"/>
            <a:chExt cx="1647523" cy="1816099"/>
          </a:xfrm>
          <a:solidFill>
            <a:schemeClr val="accent6"/>
          </a:solidFill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grpFill/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048" dirty="0">
                  <a:solidFill>
                    <a:schemeClr val="accent6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048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US" sz="1048" b="1" dirty="0">
                  <a:solidFill>
                    <a:schemeClr val="accent6">
                      <a:lumMod val="50000"/>
                    </a:schemeClr>
                  </a:solidFill>
                </a:rPr>
                <a:t>Insert</a:t>
              </a:r>
              <a:r>
                <a:rPr lang="en-US" sz="1048" dirty="0">
                  <a:solidFill>
                    <a:schemeClr val="accent6">
                      <a:lumMod val="50000"/>
                    </a:schemeClr>
                  </a:solidFill>
                </a:rPr>
                <a:t> &gt;&gt; </a:t>
              </a:r>
              <a:r>
                <a:rPr lang="en-US" sz="1048" b="1" dirty="0">
                  <a:solidFill>
                    <a:schemeClr val="accent6">
                      <a:lumMod val="50000"/>
                    </a:schemeClr>
                  </a:solidFill>
                </a:rPr>
                <a:t>Icons</a:t>
              </a:r>
            </a:p>
            <a:p>
              <a:endParaRPr lang="en-US" sz="1048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US" sz="899" i="1" dirty="0">
                  <a:solidFill>
                    <a:schemeClr val="accent6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8827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8300"/>
            <a:ext cx="4038600" cy="3389234"/>
          </a:xfrm>
        </p:spPr>
        <p:txBody>
          <a:bodyPr/>
          <a:lstStyle>
            <a:lvl1pPr>
              <a:defRPr sz="2097"/>
            </a:lvl1pPr>
            <a:lvl2pPr>
              <a:defRPr sz="1797"/>
            </a:lvl2pPr>
            <a:lvl3pPr>
              <a:defRPr sz="1498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8300"/>
            <a:ext cx="4038600" cy="3389234"/>
          </a:xfrm>
        </p:spPr>
        <p:txBody>
          <a:bodyPr/>
          <a:lstStyle>
            <a:lvl1pPr>
              <a:defRPr sz="2097"/>
            </a:lvl1pPr>
            <a:lvl2pPr>
              <a:defRPr sz="1797"/>
            </a:lvl2pPr>
            <a:lvl3pPr>
              <a:defRPr sz="1498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046C-16F7-4CF1-9DD7-32D095CFC462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2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9558"/>
            <a:ext cx="4040188" cy="479081"/>
          </a:xfrm>
        </p:spPr>
        <p:txBody>
          <a:bodyPr anchor="b"/>
          <a:lstStyle>
            <a:lvl1pPr marL="0" indent="0">
              <a:buNone/>
              <a:defRPr sz="1797" b="1"/>
            </a:lvl1pPr>
            <a:lvl2pPr marL="342351" indent="0">
              <a:buNone/>
              <a:defRPr sz="1498" b="1"/>
            </a:lvl2pPr>
            <a:lvl3pPr marL="684703" indent="0">
              <a:buNone/>
              <a:defRPr sz="1348" b="1"/>
            </a:lvl3pPr>
            <a:lvl4pPr marL="1027054" indent="0">
              <a:buNone/>
              <a:defRPr sz="1198" b="1"/>
            </a:lvl4pPr>
            <a:lvl5pPr marL="1369405" indent="0">
              <a:buNone/>
              <a:defRPr sz="1198" b="1"/>
            </a:lvl5pPr>
            <a:lvl6pPr marL="1711757" indent="0">
              <a:buNone/>
              <a:defRPr sz="1198" b="1"/>
            </a:lvl6pPr>
            <a:lvl7pPr marL="2054108" indent="0">
              <a:buNone/>
              <a:defRPr sz="1198" b="1"/>
            </a:lvl7pPr>
            <a:lvl8pPr marL="2396460" indent="0">
              <a:buNone/>
              <a:defRPr sz="1198" b="1"/>
            </a:lvl8pPr>
            <a:lvl9pPr marL="2738811" indent="0">
              <a:buNone/>
              <a:defRPr sz="11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28639"/>
            <a:ext cx="4040188" cy="2958893"/>
          </a:xfrm>
        </p:spPr>
        <p:txBody>
          <a:bodyPr/>
          <a:lstStyle>
            <a:lvl1pPr>
              <a:defRPr sz="1797"/>
            </a:lvl1pPr>
            <a:lvl2pPr>
              <a:defRPr sz="1498"/>
            </a:lvl2pPr>
            <a:lvl3pPr>
              <a:defRPr sz="1348"/>
            </a:lvl3pPr>
            <a:lvl4pPr>
              <a:defRPr sz="1198"/>
            </a:lvl4pPr>
            <a:lvl5pPr>
              <a:defRPr sz="1198"/>
            </a:lvl5pPr>
            <a:lvl6pPr>
              <a:defRPr sz="1198"/>
            </a:lvl6pPr>
            <a:lvl7pPr>
              <a:defRPr sz="1198"/>
            </a:lvl7pPr>
            <a:lvl8pPr>
              <a:defRPr sz="1198"/>
            </a:lvl8pPr>
            <a:lvl9pPr>
              <a:defRPr sz="11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49558"/>
            <a:ext cx="4041775" cy="479081"/>
          </a:xfrm>
        </p:spPr>
        <p:txBody>
          <a:bodyPr anchor="b"/>
          <a:lstStyle>
            <a:lvl1pPr marL="0" indent="0">
              <a:buNone/>
              <a:defRPr sz="1797" b="1"/>
            </a:lvl1pPr>
            <a:lvl2pPr marL="342351" indent="0">
              <a:buNone/>
              <a:defRPr sz="1498" b="1"/>
            </a:lvl2pPr>
            <a:lvl3pPr marL="684703" indent="0">
              <a:buNone/>
              <a:defRPr sz="1348" b="1"/>
            </a:lvl3pPr>
            <a:lvl4pPr marL="1027054" indent="0">
              <a:buNone/>
              <a:defRPr sz="1198" b="1"/>
            </a:lvl4pPr>
            <a:lvl5pPr marL="1369405" indent="0">
              <a:buNone/>
              <a:defRPr sz="1198" b="1"/>
            </a:lvl5pPr>
            <a:lvl6pPr marL="1711757" indent="0">
              <a:buNone/>
              <a:defRPr sz="1198" b="1"/>
            </a:lvl6pPr>
            <a:lvl7pPr marL="2054108" indent="0">
              <a:buNone/>
              <a:defRPr sz="1198" b="1"/>
            </a:lvl7pPr>
            <a:lvl8pPr marL="2396460" indent="0">
              <a:buNone/>
              <a:defRPr sz="1198" b="1"/>
            </a:lvl8pPr>
            <a:lvl9pPr marL="2738811" indent="0">
              <a:buNone/>
              <a:defRPr sz="11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28639"/>
            <a:ext cx="4041775" cy="2958893"/>
          </a:xfrm>
        </p:spPr>
        <p:txBody>
          <a:bodyPr/>
          <a:lstStyle>
            <a:lvl1pPr>
              <a:defRPr sz="1797"/>
            </a:lvl1pPr>
            <a:lvl2pPr>
              <a:defRPr sz="1498"/>
            </a:lvl2pPr>
            <a:lvl3pPr>
              <a:defRPr sz="1348"/>
            </a:lvl3pPr>
            <a:lvl4pPr>
              <a:defRPr sz="1198"/>
            </a:lvl4pPr>
            <a:lvl5pPr>
              <a:defRPr sz="1198"/>
            </a:lvl5pPr>
            <a:lvl6pPr>
              <a:defRPr sz="1198"/>
            </a:lvl6pPr>
            <a:lvl7pPr>
              <a:defRPr sz="1198"/>
            </a:lvl7pPr>
            <a:lvl8pPr>
              <a:defRPr sz="1198"/>
            </a:lvl8pPr>
            <a:lvl9pPr>
              <a:defRPr sz="11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385A-D0CB-469E-9CEF-7CEE98C0488E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8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DC29-38B0-4EAD-901F-4F8C56A7292F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4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70B3-8AB2-4CD2-B2C7-8655513BC642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1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471"/>
            <a:ext cx="3008313" cy="870193"/>
          </a:xfrm>
        </p:spPr>
        <p:txBody>
          <a:bodyPr anchor="b"/>
          <a:lstStyle>
            <a:lvl1pPr algn="l">
              <a:defRPr sz="14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473"/>
            <a:ext cx="5111750" cy="4383061"/>
          </a:xfrm>
        </p:spPr>
        <p:txBody>
          <a:bodyPr/>
          <a:lstStyle>
            <a:lvl1pPr>
              <a:defRPr sz="2396"/>
            </a:lvl1pPr>
            <a:lvl2pPr>
              <a:defRPr sz="2097"/>
            </a:lvl2pPr>
            <a:lvl3pPr>
              <a:defRPr sz="1797"/>
            </a:lvl3pPr>
            <a:lvl4pPr>
              <a:defRPr sz="1498"/>
            </a:lvl4pPr>
            <a:lvl5pPr>
              <a:defRPr sz="1498"/>
            </a:lvl5pPr>
            <a:lvl6pPr>
              <a:defRPr sz="1498"/>
            </a:lvl6pPr>
            <a:lvl7pPr>
              <a:defRPr sz="1498"/>
            </a:lvl7pPr>
            <a:lvl8pPr>
              <a:defRPr sz="1498"/>
            </a:lvl8pPr>
            <a:lvl9pPr>
              <a:defRPr sz="14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4666"/>
            <a:ext cx="3008313" cy="3512868"/>
          </a:xfrm>
        </p:spPr>
        <p:txBody>
          <a:bodyPr/>
          <a:lstStyle>
            <a:lvl1pPr marL="0" indent="0">
              <a:buNone/>
              <a:defRPr sz="1048"/>
            </a:lvl1pPr>
            <a:lvl2pPr marL="342351" indent="0">
              <a:buNone/>
              <a:defRPr sz="899"/>
            </a:lvl2pPr>
            <a:lvl3pPr marL="684703" indent="0">
              <a:buNone/>
              <a:defRPr sz="749"/>
            </a:lvl3pPr>
            <a:lvl4pPr marL="1027054" indent="0">
              <a:buNone/>
              <a:defRPr sz="674"/>
            </a:lvl4pPr>
            <a:lvl5pPr marL="1369405" indent="0">
              <a:buNone/>
              <a:defRPr sz="674"/>
            </a:lvl5pPr>
            <a:lvl6pPr marL="1711757" indent="0">
              <a:buNone/>
              <a:defRPr sz="674"/>
            </a:lvl6pPr>
            <a:lvl7pPr marL="2054108" indent="0">
              <a:buNone/>
              <a:defRPr sz="674"/>
            </a:lvl7pPr>
            <a:lvl8pPr marL="2396460" indent="0">
              <a:buNone/>
              <a:defRPr sz="674"/>
            </a:lvl8pPr>
            <a:lvl9pPr marL="2738811" indent="0">
              <a:buNone/>
              <a:defRPr sz="6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EC30-F4DC-474B-9D87-4501833F5691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2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94894"/>
            <a:ext cx="5486400" cy="424398"/>
          </a:xfrm>
        </p:spPr>
        <p:txBody>
          <a:bodyPr anchor="b"/>
          <a:lstStyle>
            <a:lvl1pPr algn="l">
              <a:defRPr sz="14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8872"/>
            <a:ext cx="5486400" cy="3081338"/>
          </a:xfrm>
        </p:spPr>
        <p:txBody>
          <a:bodyPr/>
          <a:lstStyle>
            <a:lvl1pPr marL="0" indent="0">
              <a:buNone/>
              <a:defRPr sz="2396"/>
            </a:lvl1pPr>
            <a:lvl2pPr marL="342351" indent="0">
              <a:buNone/>
              <a:defRPr sz="2097"/>
            </a:lvl2pPr>
            <a:lvl3pPr marL="684703" indent="0">
              <a:buNone/>
              <a:defRPr sz="1797"/>
            </a:lvl3pPr>
            <a:lvl4pPr marL="1027054" indent="0">
              <a:buNone/>
              <a:defRPr sz="1498"/>
            </a:lvl4pPr>
            <a:lvl5pPr marL="1369405" indent="0">
              <a:buNone/>
              <a:defRPr sz="1498"/>
            </a:lvl5pPr>
            <a:lvl6pPr marL="1711757" indent="0">
              <a:buNone/>
              <a:defRPr sz="1498"/>
            </a:lvl6pPr>
            <a:lvl7pPr marL="2054108" indent="0">
              <a:buNone/>
              <a:defRPr sz="1498"/>
            </a:lvl7pPr>
            <a:lvl8pPr marL="2396460" indent="0">
              <a:buNone/>
              <a:defRPr sz="1498"/>
            </a:lvl8pPr>
            <a:lvl9pPr marL="2738811" indent="0">
              <a:buNone/>
              <a:defRPr sz="1498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19292"/>
            <a:ext cx="5486400" cy="602715"/>
          </a:xfrm>
        </p:spPr>
        <p:txBody>
          <a:bodyPr/>
          <a:lstStyle>
            <a:lvl1pPr marL="0" indent="0">
              <a:buNone/>
              <a:defRPr sz="1048"/>
            </a:lvl1pPr>
            <a:lvl2pPr marL="342351" indent="0">
              <a:buNone/>
              <a:defRPr sz="899"/>
            </a:lvl2pPr>
            <a:lvl3pPr marL="684703" indent="0">
              <a:buNone/>
              <a:defRPr sz="749"/>
            </a:lvl3pPr>
            <a:lvl4pPr marL="1027054" indent="0">
              <a:buNone/>
              <a:defRPr sz="674"/>
            </a:lvl4pPr>
            <a:lvl5pPr marL="1369405" indent="0">
              <a:buNone/>
              <a:defRPr sz="674"/>
            </a:lvl5pPr>
            <a:lvl6pPr marL="1711757" indent="0">
              <a:buNone/>
              <a:defRPr sz="674"/>
            </a:lvl6pPr>
            <a:lvl7pPr marL="2054108" indent="0">
              <a:buNone/>
              <a:defRPr sz="674"/>
            </a:lvl7pPr>
            <a:lvl8pPr marL="2396460" indent="0">
              <a:buNone/>
              <a:defRPr sz="674"/>
            </a:lvl8pPr>
            <a:lvl9pPr marL="2738811" indent="0">
              <a:buNone/>
              <a:defRPr sz="6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3772-DADC-4709-B0AB-FB83717E7AE5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1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2.xml"/><Relationship Id="rId5" Type="http://schemas.openxmlformats.org/officeDocument/2006/relationships/hyperlink" Target="http://www.presentationgo.com/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661"/>
            <a:ext cx="8229600" cy="85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8300"/>
            <a:ext cx="8229600" cy="3389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59908"/>
            <a:ext cx="2133600" cy="273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DE20C-B6BA-46E4-B9BB-B94B4BA2DB5E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59908"/>
            <a:ext cx="2895600" cy="273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59908"/>
            <a:ext cx="2133600" cy="273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7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8" r:id="rId13"/>
    <p:sldLayoutId id="2147483670" r:id="rId14"/>
    <p:sldLayoutId id="2147483677" r:id="rId15"/>
    <p:sldLayoutId id="2147483691" r:id="rId16"/>
    <p:sldLayoutId id="2147483698" r:id="rId17"/>
    <p:sldLayoutId id="2147483702" r:id="rId18"/>
    <p:sldLayoutId id="2147483709" r:id="rId19"/>
    <p:sldLayoutId id="2147483711" r:id="rId20"/>
    <p:sldLayoutId id="2147483718" r:id="rId21"/>
    <p:sldLayoutId id="2147483720" r:id="rId22"/>
    <p:sldLayoutId id="2147483727" r:id="rId23"/>
    <p:sldLayoutId id="2147483729" r:id="rId24"/>
    <p:sldLayoutId id="2147483736" r:id="rId25"/>
    <p:sldLayoutId id="2147483738" r:id="rId26"/>
    <p:sldLayoutId id="2147483745" r:id="rId27"/>
    <p:sldLayoutId id="2147483747" r:id="rId28"/>
    <p:sldLayoutId id="2147483754" r:id="rId29"/>
    <p:sldLayoutId id="2147483756" r:id="rId30"/>
    <p:sldLayoutId id="2147483763" r:id="rId31"/>
  </p:sldLayoutIdLst>
  <p:hf hdr="0" ftr="0" dt="0"/>
  <p:txStyles>
    <p:titleStyle>
      <a:lvl1pPr algn="ctr" defTabSz="684703" rtl="0" eaLnBrk="1" latinLnBrk="0" hangingPunct="1">
        <a:spcBef>
          <a:spcPct val="0"/>
        </a:spcBef>
        <a:buNone/>
        <a:defRPr sz="32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764" indent="-256764" algn="l" defTabSz="684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556321" indent="-213970" algn="l" defTabSz="684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855878" indent="-171176" algn="l" defTabSz="684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198230" indent="-171176" algn="l" defTabSz="684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1498" kern="1200">
          <a:solidFill>
            <a:schemeClr val="tx1"/>
          </a:solidFill>
          <a:latin typeface="+mn-lt"/>
          <a:ea typeface="+mn-ea"/>
          <a:cs typeface="+mn-cs"/>
        </a:defRPr>
      </a:lvl4pPr>
      <a:lvl5pPr marL="1540581" indent="-171176" algn="l" defTabSz="684703" rtl="0" eaLnBrk="1" latinLnBrk="0" hangingPunct="1">
        <a:spcBef>
          <a:spcPct val="20000"/>
        </a:spcBef>
        <a:buFont typeface="Arial" panose="020B0604020202020204" pitchFamily="34" charset="0"/>
        <a:buChar char="»"/>
        <a:defRPr sz="1498" kern="1200">
          <a:solidFill>
            <a:schemeClr val="tx1"/>
          </a:solidFill>
          <a:latin typeface="+mn-lt"/>
          <a:ea typeface="+mn-ea"/>
          <a:cs typeface="+mn-cs"/>
        </a:defRPr>
      </a:lvl5pPr>
      <a:lvl6pPr marL="1882932" indent="-171176" algn="l" defTabSz="684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8" kern="1200">
          <a:solidFill>
            <a:schemeClr val="tx1"/>
          </a:solidFill>
          <a:latin typeface="+mn-lt"/>
          <a:ea typeface="+mn-ea"/>
          <a:cs typeface="+mn-cs"/>
        </a:defRPr>
      </a:lvl6pPr>
      <a:lvl7pPr marL="2225284" indent="-171176" algn="l" defTabSz="684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8" kern="1200">
          <a:solidFill>
            <a:schemeClr val="tx1"/>
          </a:solidFill>
          <a:latin typeface="+mn-lt"/>
          <a:ea typeface="+mn-ea"/>
          <a:cs typeface="+mn-cs"/>
        </a:defRPr>
      </a:lvl7pPr>
      <a:lvl8pPr marL="2567635" indent="-171176" algn="l" defTabSz="684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8" kern="1200">
          <a:solidFill>
            <a:schemeClr val="tx1"/>
          </a:solidFill>
          <a:latin typeface="+mn-lt"/>
          <a:ea typeface="+mn-ea"/>
          <a:cs typeface="+mn-cs"/>
        </a:defRPr>
      </a:lvl8pPr>
      <a:lvl9pPr marL="2909987" indent="-171176" algn="l" defTabSz="684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03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1pPr>
      <a:lvl2pPr marL="342351" algn="l" defTabSz="684703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2pPr>
      <a:lvl3pPr marL="684703" algn="l" defTabSz="684703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3pPr>
      <a:lvl4pPr marL="1027054" algn="l" defTabSz="684703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4pPr>
      <a:lvl5pPr marL="1369405" algn="l" defTabSz="684703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5pPr>
      <a:lvl6pPr marL="1711757" algn="l" defTabSz="684703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6pPr>
      <a:lvl7pPr marL="2054108" algn="l" defTabSz="684703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2396460" algn="l" defTabSz="684703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2738811" algn="l" defTabSz="684703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9626"/>
            <a:ext cx="7886700" cy="553437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2990"/>
            <a:ext cx="7886700" cy="3712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722136"/>
            <a:ext cx="9144000" cy="413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8474" rtlCol="0" anchor="ctr"/>
          <a:lstStyle/>
          <a:p>
            <a:pPr marL="0" marR="0" lvl="0" indent="0" algn="ctr" defTabSz="6847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6" b="0" i="0" u="none" strike="noStrike" kern="1200" cap="none" spc="112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2396" b="0" i="0" u="none" strike="noStrike" kern="1200" cap="none" spc="112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396" b="0" i="0" u="none" strike="noStrike" kern="1200" cap="none" spc="112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37579" y="15502"/>
            <a:ext cx="276694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3209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7" y="-55267"/>
            <a:ext cx="1521093" cy="481640"/>
            <a:chOff x="-2096383" y="21447"/>
            <a:chExt cx="1521093" cy="643180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44966" cy="277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49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1"/>
              <a:ext cx="426720" cy="277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49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88899" y="5211646"/>
            <a:ext cx="1377300" cy="219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24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824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5" tooltip="PresentationGo!"/>
              </a:rPr>
              <a:t>presentationgo.com</a:t>
            </a:r>
            <a:endParaRPr lang="en-US" sz="824" dirty="0"/>
          </a:p>
        </p:txBody>
      </p:sp>
    </p:spTree>
    <p:extLst>
      <p:ext uri="{BB962C8B-B14F-4D97-AF65-F5344CB8AC3E}">
        <p14:creationId xmlns:p14="http://schemas.microsoft.com/office/powerpoint/2010/main" val="169380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 dt="0"/>
  <p:txStyles>
    <p:titleStyle>
      <a:lvl1pPr algn="l" defTabSz="684703" rtl="0" eaLnBrk="1" latinLnBrk="0" hangingPunct="1">
        <a:lnSpc>
          <a:spcPct val="90000"/>
        </a:lnSpc>
        <a:spcBef>
          <a:spcPct val="0"/>
        </a:spcBef>
        <a:buNone/>
        <a:defRPr lang="en-US" sz="2696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171176" indent="-171176" algn="l" defTabSz="684703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j-lt"/>
          <a:ea typeface="+mn-ea"/>
          <a:cs typeface="+mn-cs"/>
        </a:defRPr>
      </a:lvl1pPr>
      <a:lvl2pPr marL="513527" indent="-171176" algn="l" defTabSz="68470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8" kern="1200">
          <a:solidFill>
            <a:schemeClr val="tx1"/>
          </a:solidFill>
          <a:latin typeface="+mj-lt"/>
          <a:ea typeface="+mn-ea"/>
          <a:cs typeface="+mn-cs"/>
        </a:defRPr>
      </a:lvl2pPr>
      <a:lvl3pPr marL="855878" indent="-171176" algn="l" defTabSz="68470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j-lt"/>
          <a:ea typeface="+mn-ea"/>
          <a:cs typeface="+mn-cs"/>
        </a:defRPr>
      </a:lvl3pPr>
      <a:lvl4pPr marL="1198230" indent="-171176" algn="l" defTabSz="68470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198" kern="1200">
          <a:solidFill>
            <a:schemeClr val="tx1"/>
          </a:solidFill>
          <a:latin typeface="+mj-lt"/>
          <a:ea typeface="+mn-ea"/>
          <a:cs typeface="+mn-cs"/>
        </a:defRPr>
      </a:lvl4pPr>
      <a:lvl5pPr marL="1540581" indent="-171176" algn="l" defTabSz="68470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198" kern="1200">
          <a:solidFill>
            <a:schemeClr val="tx1"/>
          </a:solidFill>
          <a:latin typeface="+mj-lt"/>
          <a:ea typeface="+mn-ea"/>
          <a:cs typeface="+mn-cs"/>
        </a:defRPr>
      </a:lvl5pPr>
      <a:lvl6pPr marL="1882932" indent="-171176" algn="l" defTabSz="68470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6pPr>
      <a:lvl7pPr marL="2225284" indent="-171176" algn="l" defTabSz="68470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2567635" indent="-171176" algn="l" defTabSz="68470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2909987" indent="-171176" algn="l" defTabSz="68470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03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1pPr>
      <a:lvl2pPr marL="342351" algn="l" defTabSz="684703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2pPr>
      <a:lvl3pPr marL="684703" algn="l" defTabSz="684703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3pPr>
      <a:lvl4pPr marL="1027054" algn="l" defTabSz="684703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4pPr>
      <a:lvl5pPr marL="1369405" algn="l" defTabSz="684703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5pPr>
      <a:lvl6pPr marL="1711757" algn="l" defTabSz="684703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6pPr>
      <a:lvl7pPr marL="2054108" algn="l" defTabSz="684703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2396460" algn="l" defTabSz="684703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2738811" algn="l" defTabSz="684703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9.png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1.png"/><Relationship Id="rId5" Type="http://schemas.openxmlformats.org/officeDocument/2006/relationships/image" Target="../media/image8.emf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30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37.emf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1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 r="15502"/>
          <a:stretch/>
        </p:blipFill>
        <p:spPr>
          <a:xfrm>
            <a:off x="0" y="0"/>
            <a:ext cx="9144000" cy="51355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7684" y="0"/>
            <a:ext cx="9151684" cy="5135563"/>
          </a:xfrm>
          <a:prstGeom prst="rect">
            <a:avLst/>
          </a:prstGeom>
          <a:solidFill>
            <a:srgbClr val="002D7B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72581"/>
            <a:ext cx="6400800" cy="1711854"/>
          </a:xfrm>
        </p:spPr>
        <p:txBody>
          <a:bodyPr>
            <a:normAutofit/>
          </a:bodyPr>
          <a:lstStyle/>
          <a:p>
            <a:pPr algn="l"/>
            <a:endParaRPr lang="ka-GE" dirty="0" smtClean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ka-GE" sz="2800" b="1" dirty="0" smtClean="0">
                <a:solidFill>
                  <a:schemeClr val="bg1"/>
                </a:solidFill>
                <a:latin typeface="+mj-lt"/>
              </a:rPr>
              <a:t>საქართველოს ფინანსთა სამინისტრო</a:t>
            </a:r>
          </a:p>
          <a:p>
            <a:pPr algn="l"/>
            <a:r>
              <a:rPr lang="ka-GE" sz="2000" dirty="0" smtClean="0">
                <a:solidFill>
                  <a:schemeClr val="bg1"/>
                </a:solidFill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Sylfaen" panose="010A0502050306030303" pitchFamily="18" charset="0"/>
              </a:rPr>
              <a:t>8</a:t>
            </a:r>
            <a:r>
              <a:rPr lang="ka-GE" sz="2000" dirty="0" smtClean="0">
                <a:solidFill>
                  <a:schemeClr val="bg1"/>
                </a:solidFill>
              </a:rPr>
              <a:t>.04.</a:t>
            </a:r>
            <a:r>
              <a:rPr lang="en-US" sz="2000" dirty="0" smtClean="0">
                <a:solidFill>
                  <a:schemeClr val="bg1"/>
                </a:solidFill>
                <a:latin typeface="Sylfaen" panose="010A0502050306030303" pitchFamily="18" charset="0"/>
              </a:rPr>
              <a:t>2020</a:t>
            </a:r>
          </a:p>
          <a:p>
            <a:pPr algn="l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684" y="3405981"/>
            <a:ext cx="388684" cy="685800"/>
          </a:xfrm>
          <a:prstGeom prst="rect">
            <a:avLst/>
          </a:prstGeom>
          <a:solidFill>
            <a:srgbClr val="02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6" y="205581"/>
            <a:ext cx="1062004" cy="1062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17541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9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7936"/>
            <a:ext cx="9144000" cy="899317"/>
          </a:xfrm>
          <a:prstGeom prst="rect">
            <a:avLst/>
          </a:prstGeom>
          <a:solidFill>
            <a:srgbClr val="002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" b="13707"/>
          <a:stretch/>
        </p:blipFill>
        <p:spPr>
          <a:xfrm>
            <a:off x="1405070" y="1119982"/>
            <a:ext cx="6333860" cy="3457062"/>
          </a:xfrm>
          <a:prstGeom prst="rect">
            <a:avLst/>
          </a:prstGeom>
          <a:ln>
            <a:solidFill>
              <a:srgbClr val="002D7B"/>
            </a:solidFill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16655" y="205581"/>
            <a:ext cx="6510690" cy="4564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a-GE" sz="1600" b="1" dirty="0">
                <a:solidFill>
                  <a:schemeClr val="bg1"/>
                </a:solidFill>
              </a:rPr>
              <a:t>დაქირავებულთა დახმარება, რომელთაც აღარ ერიცხებათ ხელფასი </a:t>
            </a:r>
            <a:r>
              <a:rPr lang="ka-GE" sz="1200" b="1" dirty="0">
                <a:solidFill>
                  <a:srgbClr val="02FCFF"/>
                </a:solidFill>
              </a:rPr>
              <a:t>(ინსტრუქცია დამქირავებლისთვის)</a:t>
            </a:r>
            <a:endParaRPr lang="en-US" sz="1200" dirty="0">
              <a:solidFill>
                <a:srgbClr val="02FCFF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4925537"/>
            <a:ext cx="1597731" cy="15684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0617" y="3710781"/>
            <a:ext cx="860898" cy="860898"/>
            <a:chOff x="1120302" y="2243931"/>
            <a:chExt cx="1181099" cy="1181099"/>
          </a:xfrm>
        </p:grpSpPr>
        <p:sp>
          <p:nvSpPr>
            <p:cNvPr id="11" name="Rectangle 10"/>
            <p:cNvSpPr/>
            <p:nvPr/>
          </p:nvSpPr>
          <p:spPr>
            <a:xfrm>
              <a:off x="1208884" y="2332514"/>
              <a:ext cx="1003934" cy="1003934"/>
            </a:xfrm>
            <a:prstGeom prst="rect">
              <a:avLst/>
            </a:prstGeom>
            <a:solidFill>
              <a:srgbClr val="002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2547" y="2566581"/>
              <a:ext cx="536610" cy="535800"/>
            </a:xfrm>
            <a:prstGeom prst="rect">
              <a:avLst/>
            </a:prstGeom>
          </p:spPr>
        </p:pic>
        <p:sp>
          <p:nvSpPr>
            <p:cNvPr id="13" name="Frame 12"/>
            <p:cNvSpPr/>
            <p:nvPr/>
          </p:nvSpPr>
          <p:spPr>
            <a:xfrm>
              <a:off x="1120302" y="2243931"/>
              <a:ext cx="1181099" cy="1181099"/>
            </a:xfrm>
            <a:prstGeom prst="frame">
              <a:avLst>
                <a:gd name="adj1" fmla="val 1884"/>
              </a:avLst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857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6"/>
            <a:ext cx="9144000" cy="51434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7936"/>
            <a:ext cx="9144000" cy="899317"/>
          </a:xfrm>
          <a:prstGeom prst="rect">
            <a:avLst/>
          </a:prstGeom>
          <a:solidFill>
            <a:srgbClr val="002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00617" y="3710781"/>
            <a:ext cx="860898" cy="860898"/>
            <a:chOff x="1120302" y="2243931"/>
            <a:chExt cx="1181099" cy="1181099"/>
          </a:xfrm>
        </p:grpSpPr>
        <p:sp>
          <p:nvSpPr>
            <p:cNvPr id="10" name="Rectangle 9"/>
            <p:cNvSpPr/>
            <p:nvPr/>
          </p:nvSpPr>
          <p:spPr>
            <a:xfrm>
              <a:off x="1208884" y="2332514"/>
              <a:ext cx="1003934" cy="1003934"/>
            </a:xfrm>
            <a:prstGeom prst="rect">
              <a:avLst/>
            </a:prstGeom>
            <a:solidFill>
              <a:srgbClr val="002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2547" y="2566581"/>
              <a:ext cx="536610" cy="535800"/>
            </a:xfrm>
            <a:prstGeom prst="rect">
              <a:avLst/>
            </a:prstGeom>
          </p:spPr>
        </p:pic>
        <p:sp>
          <p:nvSpPr>
            <p:cNvPr id="12" name="Frame 11"/>
            <p:cNvSpPr/>
            <p:nvPr/>
          </p:nvSpPr>
          <p:spPr>
            <a:xfrm>
              <a:off x="1120302" y="2243931"/>
              <a:ext cx="1181099" cy="1181099"/>
            </a:xfrm>
            <a:prstGeom prst="frame">
              <a:avLst>
                <a:gd name="adj1" fmla="val 1884"/>
              </a:avLst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53" y="991462"/>
            <a:ext cx="5989495" cy="3747084"/>
          </a:xfrm>
          <a:prstGeom prst="rect">
            <a:avLst/>
          </a:prstGeom>
          <a:solidFill>
            <a:srgbClr val="002D7B"/>
          </a:solidFill>
          <a:ln>
            <a:solidFill>
              <a:srgbClr val="002D7B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12720" y="112778"/>
            <a:ext cx="6318560" cy="65788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a-GE" sz="1600" b="1" dirty="0">
                <a:solidFill>
                  <a:schemeClr val="bg1"/>
                </a:solidFill>
              </a:rPr>
              <a:t>დაქირავებულთა დახმარება, რომელთაც აღარ ერიცხებათ ხელფასი </a:t>
            </a:r>
            <a:r>
              <a:rPr lang="ka-GE" sz="1200" b="1" dirty="0">
                <a:solidFill>
                  <a:srgbClr val="02FCFF"/>
                </a:solidFill>
              </a:rPr>
              <a:t>(ინსტრუქცია დამქირავებლისთვის)</a:t>
            </a:r>
            <a:endParaRPr lang="en-US" sz="1200" dirty="0">
              <a:solidFill>
                <a:srgbClr val="02FCFF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4925537"/>
            <a:ext cx="1597731" cy="15684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36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39" y="1027114"/>
            <a:ext cx="6276799" cy="3244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599"/>
              </a:spcAft>
            </a:pPr>
            <a:r>
              <a:rPr lang="ka-GE" sz="1400" b="1" u="sng" dirty="0">
                <a:solidFill>
                  <a:srgbClr val="002D7B"/>
                </a:solidFill>
              </a:rPr>
              <a:t>კომპენსაციის ფორმა:</a:t>
            </a:r>
            <a:endParaRPr lang="ka-GE" sz="1400" u="sng" dirty="0">
              <a:solidFill>
                <a:srgbClr val="002D7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99"/>
              </a:spcAft>
            </a:pPr>
            <a:r>
              <a:rPr lang="ka-GE" sz="1200" dirty="0" smtClean="0">
                <a:solidFill>
                  <a:srgbClr val="002D7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მიმდინარე </a:t>
            </a:r>
            <a:r>
              <a:rPr lang="ka-GE" sz="1200" dirty="0">
                <a:solidFill>
                  <a:srgbClr val="002D7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წლის მაისიდან იწყება </a:t>
            </a:r>
            <a:r>
              <a:rPr lang="ka-GE" sz="1200" dirty="0">
                <a:solidFill>
                  <a:srgbClr val="002D7B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სახელმწიფო ბიუჯეტიდან </a:t>
            </a:r>
            <a:r>
              <a:rPr lang="ka-GE" sz="1200" b="1" dirty="0">
                <a:solidFill>
                  <a:srgbClr val="002D7B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ერთჯერადი </a:t>
            </a:r>
            <a:r>
              <a:rPr lang="ka-GE" sz="1200" b="1" dirty="0" smtClean="0">
                <a:solidFill>
                  <a:srgbClr val="002D7B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/>
            </a:r>
            <a:br>
              <a:rPr lang="ka-GE" sz="1200" b="1" dirty="0" smtClean="0">
                <a:solidFill>
                  <a:srgbClr val="002D7B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</a:br>
            <a:r>
              <a:rPr lang="ka-GE" sz="1200" dirty="0" smtClean="0">
                <a:solidFill>
                  <a:srgbClr val="002D7B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          ფულადი </a:t>
            </a:r>
            <a:r>
              <a:rPr lang="ka-GE" sz="1200" dirty="0">
                <a:solidFill>
                  <a:srgbClr val="002D7B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კომპენსაციის </a:t>
            </a:r>
            <a:r>
              <a:rPr lang="ka-GE" sz="1200" dirty="0">
                <a:solidFill>
                  <a:srgbClr val="002D7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გაცემა </a:t>
            </a:r>
            <a:r>
              <a:rPr lang="ka-GE" sz="1200" dirty="0">
                <a:solidFill>
                  <a:srgbClr val="002D7B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ფიზიკურ პირებზე, რომლებიც არიან </a:t>
            </a:r>
            <a:r>
              <a:rPr lang="ka-GE" sz="1200" dirty="0" smtClean="0">
                <a:solidFill>
                  <a:srgbClr val="002D7B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/>
            </a:r>
            <a:br>
              <a:rPr lang="ka-GE" sz="1200" dirty="0" smtClean="0">
                <a:solidFill>
                  <a:srgbClr val="002D7B"/>
                </a:solidFill>
                <a:ea typeface="Calibri" panose="020F0502020204030204" pitchFamily="34" charset="0"/>
                <a:cs typeface="Sylfaen" panose="010A0502050306030303" pitchFamily="18" charset="0"/>
              </a:rPr>
            </a:br>
            <a:r>
              <a:rPr lang="ka-GE" sz="1200" dirty="0" smtClean="0">
                <a:solidFill>
                  <a:srgbClr val="002D7B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          თვითდასაქმებულები</a:t>
            </a:r>
            <a:r>
              <a:rPr lang="en-US" sz="1200" dirty="0">
                <a:solidFill>
                  <a:srgbClr val="002D7B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. </a:t>
            </a:r>
            <a:endParaRPr lang="ka-GE" sz="1200" dirty="0">
              <a:solidFill>
                <a:srgbClr val="002D7B"/>
              </a:solidFill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algn="just">
              <a:lnSpc>
                <a:spcPct val="107000"/>
              </a:lnSpc>
              <a:spcAft>
                <a:spcPts val="599"/>
              </a:spcAft>
            </a:pPr>
            <a:endParaRPr lang="ka-GE" sz="1198" dirty="0">
              <a:solidFill>
                <a:srgbClr val="002D7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599"/>
              </a:spcAft>
            </a:pPr>
            <a:r>
              <a:rPr lang="ka-GE" sz="1400" b="1" u="sng" dirty="0">
                <a:solidFill>
                  <a:srgbClr val="002D7B"/>
                </a:solidFill>
              </a:rPr>
              <a:t>თვითდასაქმებულები:</a:t>
            </a:r>
          </a:p>
          <a:p>
            <a:pPr>
              <a:lnSpc>
                <a:spcPct val="107000"/>
              </a:lnSpc>
              <a:spcAft>
                <a:spcPts val="599"/>
              </a:spcAft>
            </a:pPr>
            <a:r>
              <a:rPr lang="ka-GE" sz="1200" dirty="0" smtClean="0">
                <a:solidFill>
                  <a:srgbClr val="002D7B"/>
                </a:solidFill>
              </a:rPr>
              <a:t>          კომპენსაციის </a:t>
            </a:r>
            <a:r>
              <a:rPr lang="ka-GE" sz="1200" dirty="0">
                <a:solidFill>
                  <a:srgbClr val="002D7B"/>
                </a:solidFill>
              </a:rPr>
              <a:t>მიზნებისათვის თვითდასაქმებულად ითვლება ყველა ის </a:t>
            </a:r>
            <a:r>
              <a:rPr lang="ka-GE" sz="1200" dirty="0" smtClean="0">
                <a:solidFill>
                  <a:srgbClr val="002D7B"/>
                </a:solidFill>
              </a:rPr>
              <a:t/>
            </a:r>
            <a:br>
              <a:rPr lang="ka-GE" sz="1200" dirty="0" smtClean="0">
                <a:solidFill>
                  <a:srgbClr val="002D7B"/>
                </a:solidFill>
              </a:rPr>
            </a:br>
            <a:r>
              <a:rPr lang="ka-GE" sz="1200" dirty="0" smtClean="0">
                <a:solidFill>
                  <a:srgbClr val="002D7B"/>
                </a:solidFill>
              </a:rPr>
              <a:t>          ფიზიკური </a:t>
            </a:r>
            <a:r>
              <a:rPr lang="ka-GE" sz="1200" dirty="0">
                <a:solidFill>
                  <a:srgbClr val="002D7B"/>
                </a:solidFill>
              </a:rPr>
              <a:t>პირი, </a:t>
            </a:r>
            <a:r>
              <a:rPr lang="ka-GE" sz="1200" b="1" dirty="0">
                <a:solidFill>
                  <a:srgbClr val="002D7B"/>
                </a:solidFill>
              </a:rPr>
              <a:t>რომელიც ეწეოდა რაიმე ტიპის ეკონომიკურ საქმიანობას და </a:t>
            </a:r>
            <a:r>
              <a:rPr lang="ka-GE" sz="1200" b="1" dirty="0" smtClean="0">
                <a:solidFill>
                  <a:srgbClr val="002D7B"/>
                </a:solidFill>
              </a:rPr>
              <a:t/>
            </a:r>
            <a:br>
              <a:rPr lang="ka-GE" sz="1200" b="1" dirty="0" smtClean="0">
                <a:solidFill>
                  <a:srgbClr val="002D7B"/>
                </a:solidFill>
              </a:rPr>
            </a:br>
            <a:r>
              <a:rPr lang="ka-GE" sz="1200" b="1" dirty="0" smtClean="0">
                <a:solidFill>
                  <a:srgbClr val="002D7B"/>
                </a:solidFill>
              </a:rPr>
              <a:t>          იღებდა </a:t>
            </a:r>
            <a:r>
              <a:rPr lang="ka-GE" sz="1200" b="1" dirty="0">
                <a:solidFill>
                  <a:srgbClr val="002D7B"/>
                </a:solidFill>
              </a:rPr>
              <a:t>შემოსავალს, გარდა დაქირავებით დასაქმებულისა.</a:t>
            </a:r>
          </a:p>
          <a:p>
            <a:pPr marL="628630" lvl="1" indent="-171450">
              <a:buFont typeface="Wingdings" panose="05000000000000000000" pitchFamily="2" charset="2"/>
              <a:buChar char="§"/>
            </a:pPr>
            <a:r>
              <a:rPr lang="ka-GE" sz="1100" dirty="0">
                <a:solidFill>
                  <a:srgbClr val="002D7B"/>
                </a:solidFill>
              </a:rPr>
              <a:t>ფიზიკური პირები, რომლებიც რეგისტრირებულნი არიან შემოსავლების სამსახურში;</a:t>
            </a:r>
            <a:endParaRPr lang="en-US" sz="1100" dirty="0">
              <a:solidFill>
                <a:srgbClr val="002D7B"/>
              </a:solidFill>
            </a:endParaRPr>
          </a:p>
          <a:p>
            <a:pPr marL="628630" lvl="1" indent="-171450">
              <a:buFont typeface="Wingdings" panose="05000000000000000000" pitchFamily="2" charset="2"/>
              <a:buChar char="§"/>
            </a:pPr>
            <a:endParaRPr lang="ka-GE" sz="1100" dirty="0" smtClean="0">
              <a:solidFill>
                <a:srgbClr val="002D7B"/>
              </a:solidFill>
            </a:endParaRPr>
          </a:p>
          <a:p>
            <a:pPr marL="628630" lvl="1" indent="-171450">
              <a:buFont typeface="Wingdings" panose="05000000000000000000" pitchFamily="2" charset="2"/>
              <a:buChar char="§"/>
            </a:pPr>
            <a:r>
              <a:rPr lang="ka-GE" sz="1100" dirty="0" smtClean="0">
                <a:solidFill>
                  <a:srgbClr val="002D7B"/>
                </a:solidFill>
              </a:rPr>
              <a:t>ფიზიკური </a:t>
            </a:r>
            <a:r>
              <a:rPr lang="ka-GE" sz="1100" dirty="0">
                <a:solidFill>
                  <a:srgbClr val="002D7B"/>
                </a:solidFill>
              </a:rPr>
              <a:t>პირები, რომლებიც ეწეოდნენ ეკონომიკურ საქმიანობას ან/და ჰქონდათ შემოსავალი, თუმცა არ არიან რეგისტრირებული შემოსავლების სამსახურში. შესაბამისად, არ ჩანს მათი ეკონომიკური აქტივობა.</a:t>
            </a:r>
            <a:endParaRPr lang="en-US" sz="1100" dirty="0">
              <a:solidFill>
                <a:srgbClr val="002D7B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82470" y="229839"/>
            <a:ext cx="5379061" cy="570367"/>
            <a:chOff x="2207582" y="278349"/>
            <a:chExt cx="5379061" cy="570367"/>
          </a:xfrm>
        </p:grpSpPr>
        <p:sp>
          <p:nvSpPr>
            <p:cNvPr id="6" name="Rectangle 5"/>
            <p:cNvSpPr/>
            <p:nvPr/>
          </p:nvSpPr>
          <p:spPr>
            <a:xfrm>
              <a:off x="2733969" y="517814"/>
              <a:ext cx="4852674" cy="45719"/>
            </a:xfrm>
            <a:prstGeom prst="rect">
              <a:avLst/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Donut 8"/>
            <p:cNvSpPr/>
            <p:nvPr/>
          </p:nvSpPr>
          <p:spPr>
            <a:xfrm>
              <a:off x="2207582" y="278349"/>
              <a:ext cx="570367" cy="570367"/>
            </a:xfrm>
            <a:prstGeom prst="donut">
              <a:avLst>
                <a:gd name="adj" fmla="val 9231"/>
              </a:avLst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7441" y="204728"/>
            <a:ext cx="5649119" cy="456494"/>
          </a:xfrm>
        </p:spPr>
        <p:txBody>
          <a:bodyPr>
            <a:noAutofit/>
          </a:bodyPr>
          <a:lstStyle/>
          <a:p>
            <a:r>
              <a:rPr lang="ka-GE" sz="1800" b="1" dirty="0">
                <a:solidFill>
                  <a:srgbClr val="002D7B"/>
                </a:solidFill>
              </a:rPr>
              <a:t>თვითდასაქმებულები</a:t>
            </a:r>
            <a:endParaRPr lang="en-US" sz="1800" b="1" dirty="0">
              <a:solidFill>
                <a:srgbClr val="002D7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0920" y="1062183"/>
            <a:ext cx="425619" cy="438798"/>
          </a:xfrm>
          <a:prstGeom prst="rect">
            <a:avLst/>
          </a:prstGeom>
          <a:solidFill>
            <a:srgbClr val="02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9" y="1160681"/>
            <a:ext cx="210733" cy="2418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4167" y="167807"/>
            <a:ext cx="602993" cy="602993"/>
          </a:xfrm>
          <a:prstGeom prst="rect">
            <a:avLst/>
          </a:prstGeom>
        </p:spPr>
      </p:pic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4925537"/>
            <a:ext cx="1597731" cy="15684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388103"/>
            <a:ext cx="179541" cy="1795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199" y="2666862"/>
            <a:ext cx="179541" cy="17954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48998" y="2317835"/>
            <a:ext cx="425619" cy="438798"/>
          </a:xfrm>
          <a:prstGeom prst="rect">
            <a:avLst/>
          </a:prstGeom>
          <a:solidFill>
            <a:srgbClr val="02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55" y="2273608"/>
            <a:ext cx="933060" cy="5248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303815" y="3620698"/>
            <a:ext cx="755664" cy="88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38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232" y="1313558"/>
            <a:ext cx="5730540" cy="216544"/>
          </a:xfrm>
          <a:prstGeom prst="rect">
            <a:avLst/>
          </a:prstGeom>
          <a:solidFill>
            <a:srgbClr val="002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D7B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8" y="3600856"/>
            <a:ext cx="1065326" cy="1100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693483"/>
            <a:ext cx="4335779" cy="5816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07" y="1679703"/>
            <a:ext cx="3209793" cy="5816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0590" y="4854503"/>
            <a:ext cx="1597731" cy="207498"/>
          </a:xfrm>
        </p:spPr>
        <p:txBody>
          <a:bodyPr/>
          <a:lstStyle/>
          <a:p>
            <a:r>
              <a:rPr lang="ka-GE" dirty="0" smtClean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9328" y="1679703"/>
            <a:ext cx="3352800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ka-GE" sz="1400" b="1" dirty="0">
                <a:solidFill>
                  <a:srgbClr val="002D7B"/>
                </a:solidFill>
              </a:rPr>
              <a:t>თვითდასაქმებულთა კატეგორია</a:t>
            </a:r>
            <a:endParaRPr lang="en-US" sz="1400" b="1" dirty="0">
              <a:solidFill>
                <a:srgbClr val="002D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240856" y="1685068"/>
            <a:ext cx="4038600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ka-GE" sz="1400" b="1" dirty="0">
                <a:solidFill>
                  <a:srgbClr val="002D7B"/>
                </a:solidFill>
              </a:rPr>
              <a:t>საქმიანობის განხორციელების დამადასტურებელი დოკუმენტაცია</a:t>
            </a:r>
            <a:endParaRPr lang="en-US" sz="1400" b="1" dirty="0">
              <a:solidFill>
                <a:srgbClr val="002D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33637" y="2583198"/>
            <a:ext cx="2971800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Bef>
                <a:spcPts val="0"/>
              </a:spcBef>
            </a:pPr>
            <a:r>
              <a:rPr lang="ka-GE" sz="1200" b="1" dirty="0">
                <a:solidFill>
                  <a:srgbClr val="002D7B"/>
                </a:solidFill>
              </a:rPr>
              <a:t>მცირე ბიზნესის სტატუსის მქონე მეწარმე ფიზიკური პირები</a:t>
            </a:r>
            <a:endParaRPr lang="en-US" sz="1200" b="1" dirty="0">
              <a:solidFill>
                <a:srgbClr val="002D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1011" y="3812684"/>
            <a:ext cx="2971800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Bef>
                <a:spcPts val="0"/>
              </a:spcBef>
            </a:pPr>
            <a:r>
              <a:rPr lang="ka-GE" sz="1200" b="1" dirty="0">
                <a:solidFill>
                  <a:srgbClr val="002D7B"/>
                </a:solidFill>
              </a:rPr>
              <a:t>მეწარმე ფიზიკური პირები, რომლებიც დასაქმებულები არიან </a:t>
            </a:r>
            <a:r>
              <a:rPr lang="ka-GE" sz="1200" b="1" dirty="0" smtClean="0">
                <a:solidFill>
                  <a:srgbClr val="002D7B"/>
                </a:solidFill>
              </a:rPr>
              <a:t>ბაზრობებზე</a:t>
            </a:r>
            <a:endParaRPr lang="en-US" sz="1200" b="1" dirty="0">
              <a:solidFill>
                <a:srgbClr val="002D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307074" y="2352864"/>
            <a:ext cx="4074926" cy="97691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ka-GE" sz="1100" dirty="0" smtClean="0">
                <a:solidFill>
                  <a:srgbClr val="002D7B"/>
                </a:solidFill>
              </a:rPr>
              <a:t>წარმოდგენილი აქვთ 2020 წლის პირველ კვარტალში საშემოსავლო გადასახადის ყოველთვიური დეკლარაცია, ან უფიქსირდებათ ბრუნვა საკონტროლო სალარო აპარატით.</a:t>
            </a:r>
            <a:endParaRPr lang="en-US" sz="1100" dirty="0">
              <a:solidFill>
                <a:srgbClr val="002D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81702" y="3495443"/>
            <a:ext cx="4074926" cy="1157550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ka-GE" sz="1100" dirty="0">
                <a:solidFill>
                  <a:srgbClr val="002D7B"/>
                </a:solidFill>
              </a:rPr>
              <a:t>წარმოდგენილი აქვთ 2020 წლის პირველ კვარტალში საშემოსავლო გადასახადის ყოველთვიური დეკლარაცია, ან უფიქსირდებათ ბრუნვა საკონტროლო სალარო აპარატით, ან ეკონომიკური საქმიანობის განხორციელების ფაქტი დადასტურებული იქნება ბაზრობის ორგანიზატორის მიერ შემოსავლების სამსახურში წარდგენილი ინფორმაციით.</a:t>
            </a:r>
            <a:endParaRPr lang="en-US" sz="1100" dirty="0">
              <a:solidFill>
                <a:srgbClr val="002D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14800" y="2344196"/>
            <a:ext cx="4343400" cy="983337"/>
          </a:xfrm>
          <a:prstGeom prst="rect">
            <a:avLst/>
          </a:prstGeom>
          <a:noFill/>
          <a:ln w="6350">
            <a:solidFill>
              <a:srgbClr val="00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07179" y="3426108"/>
            <a:ext cx="4343400" cy="1313300"/>
          </a:xfrm>
          <a:prstGeom prst="rect">
            <a:avLst/>
          </a:prstGeom>
          <a:noFill/>
          <a:ln w="6350">
            <a:solidFill>
              <a:srgbClr val="00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840" y="2680640"/>
            <a:ext cx="337500" cy="3487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079" y="3899843"/>
            <a:ext cx="337500" cy="34875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82572" y="864217"/>
            <a:ext cx="7838768" cy="48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273" b="1" dirty="0">
                <a:solidFill>
                  <a:srgbClr val="002D7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შემოსავლების სამსახურში რეგისტრირებულ </a:t>
            </a:r>
            <a:r>
              <a:rPr lang="ka-GE" sz="1273" b="1" dirty="0" smtClean="0">
                <a:solidFill>
                  <a:srgbClr val="002D7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თვითდასაქმებულებს</a:t>
            </a:r>
            <a:r>
              <a:rPr lang="ka-GE" sz="1273" dirty="0" smtClean="0">
                <a:solidFill>
                  <a:srgbClr val="002D7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1273" dirty="0">
                <a:solidFill>
                  <a:srgbClr val="002D7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კომპენსაციის </a:t>
            </a:r>
            <a:r>
              <a:rPr lang="ka-GE" sz="1273" dirty="0" smtClean="0">
                <a:solidFill>
                  <a:srgbClr val="002D7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მისაღებად</a:t>
            </a:r>
          </a:p>
          <a:p>
            <a:r>
              <a:rPr lang="ka-GE" sz="1273" dirty="0" smtClean="0">
                <a:solidFill>
                  <a:srgbClr val="002D7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არ </a:t>
            </a:r>
            <a:r>
              <a:rPr lang="ka-GE" sz="1273" dirty="0">
                <a:solidFill>
                  <a:srgbClr val="002D7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დასჭირდებათ დამატებითი მტკიცებულების წარდგენა</a:t>
            </a:r>
            <a:r>
              <a:rPr lang="ka-GE" sz="1273" dirty="0" smtClean="0">
                <a:solidFill>
                  <a:srgbClr val="002D7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a-GE" sz="1273" dirty="0">
              <a:solidFill>
                <a:srgbClr val="002D7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3232" y="1277720"/>
            <a:ext cx="7838768" cy="28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273" dirty="0" smtClean="0">
                <a:solidFill>
                  <a:srgbClr val="02FC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ამ ეტაპზე, უკვე </a:t>
            </a:r>
            <a:r>
              <a:rPr lang="ka-GE" sz="1273" dirty="0" smtClean="0">
                <a:solidFill>
                  <a:srgbClr val="02FCFF"/>
                </a:solidFill>
              </a:rPr>
              <a:t>იდენტიფიცირებულია </a:t>
            </a:r>
            <a:r>
              <a:rPr lang="ka-GE" sz="1273" b="1" dirty="0" smtClean="0">
                <a:solidFill>
                  <a:srgbClr val="02FCFF"/>
                </a:solidFill>
              </a:rPr>
              <a:t>150,000-მდე </a:t>
            </a:r>
            <a:r>
              <a:rPr lang="ka-GE" sz="1273" dirty="0" smtClean="0">
                <a:solidFill>
                  <a:srgbClr val="02FCFF"/>
                </a:solidFill>
              </a:rPr>
              <a:t>თვითდასაქმებული.</a:t>
            </a:r>
            <a:endParaRPr lang="en-US" sz="1273" dirty="0">
              <a:solidFill>
                <a:srgbClr val="02FCFF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63470" y="236968"/>
            <a:ext cx="4061130" cy="570367"/>
            <a:chOff x="2207582" y="278349"/>
            <a:chExt cx="4061130" cy="570367"/>
          </a:xfrm>
        </p:grpSpPr>
        <p:sp>
          <p:nvSpPr>
            <p:cNvPr id="34" name="Rectangle 33"/>
            <p:cNvSpPr/>
            <p:nvPr/>
          </p:nvSpPr>
          <p:spPr>
            <a:xfrm>
              <a:off x="2733969" y="516010"/>
              <a:ext cx="3534743" cy="47524"/>
            </a:xfrm>
            <a:prstGeom prst="rect">
              <a:avLst/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Donut 34"/>
            <p:cNvSpPr/>
            <p:nvPr/>
          </p:nvSpPr>
          <p:spPr>
            <a:xfrm>
              <a:off x="2207582" y="278349"/>
              <a:ext cx="570367" cy="570367"/>
            </a:xfrm>
            <a:prstGeom prst="donut">
              <a:avLst>
                <a:gd name="adj" fmla="val 9231"/>
              </a:avLst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747441" y="214858"/>
            <a:ext cx="5649119" cy="456494"/>
          </a:xfrm>
        </p:spPr>
        <p:txBody>
          <a:bodyPr>
            <a:noAutofit/>
          </a:bodyPr>
          <a:lstStyle/>
          <a:p>
            <a:r>
              <a:rPr lang="ka-GE" sz="1800" b="1" dirty="0">
                <a:solidFill>
                  <a:srgbClr val="002D7B"/>
                </a:solidFill>
              </a:rPr>
              <a:t>თვითდასაქმებულები</a:t>
            </a:r>
            <a:endParaRPr lang="en-US" sz="1800" b="1" dirty="0">
              <a:solidFill>
                <a:srgbClr val="002D7B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5533" y="209375"/>
            <a:ext cx="526239" cy="52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232" y="1313558"/>
            <a:ext cx="5730540" cy="216544"/>
          </a:xfrm>
          <a:prstGeom prst="rect">
            <a:avLst/>
          </a:prstGeom>
          <a:solidFill>
            <a:srgbClr val="002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D7B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693483"/>
            <a:ext cx="4335779" cy="5816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07" y="1679703"/>
            <a:ext cx="3209793" cy="5816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0590" y="4853781"/>
            <a:ext cx="1597731" cy="207498"/>
          </a:xfrm>
        </p:spPr>
        <p:txBody>
          <a:bodyPr/>
          <a:lstStyle/>
          <a:p>
            <a:r>
              <a:rPr lang="ka-GE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9328" y="1679703"/>
            <a:ext cx="3352800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ka-GE" sz="1400" b="1" dirty="0">
                <a:solidFill>
                  <a:srgbClr val="002D7B"/>
                </a:solidFill>
              </a:rPr>
              <a:t>თვითდასაქმებულთა კატეგორია</a:t>
            </a:r>
            <a:endParaRPr lang="en-US" sz="1400" b="1" dirty="0">
              <a:solidFill>
                <a:srgbClr val="002D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240856" y="1729581"/>
            <a:ext cx="4038600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ka-GE" sz="1400" b="1" dirty="0">
                <a:solidFill>
                  <a:srgbClr val="002D7B"/>
                </a:solidFill>
              </a:rPr>
              <a:t>საქმიანობის განხორციელების დამადასტურებელი დოკუმენტაცია</a:t>
            </a:r>
            <a:endParaRPr lang="en-US" sz="1400" b="1" dirty="0">
              <a:solidFill>
                <a:srgbClr val="002D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" y="2499826"/>
            <a:ext cx="3324437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002D7B"/>
                </a:solidFill>
                <a:latin typeface="Sylfaen" panose="010A0502050306030303" pitchFamily="18" charset="0"/>
              </a:rPr>
              <a:t>პირები</a:t>
            </a:r>
            <a:r>
              <a:rPr lang="ka-GE" sz="1200" b="1" dirty="0" smtClean="0">
                <a:solidFill>
                  <a:srgbClr val="002D7B"/>
                </a:solidFill>
                <a:latin typeface="Sylfaen" panose="010A0502050306030303" pitchFamily="18" charset="0"/>
              </a:rPr>
              <a:t>,</a:t>
            </a:r>
            <a:r>
              <a:rPr lang="en-US" sz="1200" b="1" dirty="0" smtClean="0">
                <a:solidFill>
                  <a:srgbClr val="002D7B"/>
                </a:solidFill>
                <a:latin typeface="Sylfaen" panose="010A0502050306030303" pitchFamily="18" charset="0"/>
              </a:rPr>
              <a:t> რომ</a:t>
            </a:r>
            <a:r>
              <a:rPr lang="ka-GE" sz="1200" b="1" dirty="0" smtClean="0">
                <a:solidFill>
                  <a:srgbClr val="002D7B"/>
                </a:solidFill>
                <a:latin typeface="Sylfaen" panose="010A0502050306030303" pitchFamily="18" charset="0"/>
              </a:rPr>
              <a:t>ლებ</a:t>
            </a:r>
            <a:r>
              <a:rPr lang="en-US" sz="1200" b="1" dirty="0" smtClean="0">
                <a:solidFill>
                  <a:srgbClr val="002D7B"/>
                </a:solidFill>
                <a:latin typeface="Sylfaen" panose="010A0502050306030303" pitchFamily="18" charset="0"/>
              </a:rPr>
              <a:t>იც </a:t>
            </a:r>
            <a:r>
              <a:rPr lang="en-US" sz="1200" b="1" dirty="0">
                <a:solidFill>
                  <a:srgbClr val="002D7B"/>
                </a:solidFill>
                <a:latin typeface="Sylfaen" panose="010A0502050306030303" pitchFamily="18" charset="0"/>
              </a:rPr>
              <a:t>ახორციელებენ ფიქსირებული გადასახადით დასაბეგრ საქმიანობას</a:t>
            </a:r>
            <a:endParaRPr lang="en-US" sz="1200" b="1" dirty="0">
              <a:solidFill>
                <a:srgbClr val="002D7B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1011" y="3237932"/>
            <a:ext cx="2971800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002D7B"/>
                </a:solidFill>
                <a:latin typeface="Sylfaen" panose="010A0502050306030303" pitchFamily="18" charset="0"/>
              </a:rPr>
              <a:t>მიკრო ბიზნესის სტატუსის მქონე მეწარმეები, რომლებიც დაფინანსებას არ იღებენ ბიუჯეტიდან</a:t>
            </a:r>
            <a:endParaRPr lang="en-US" sz="1200" b="1" dirty="0">
              <a:solidFill>
                <a:srgbClr val="002D7B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307074" y="2352864"/>
            <a:ext cx="4074926" cy="753401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ka-GE" sz="1100" dirty="0">
                <a:solidFill>
                  <a:srgbClr val="002D7B"/>
                </a:solidFill>
              </a:rPr>
              <a:t>საქმიანობას ახორციელებდნენ 2020 წლის პირველ კვარტალში, რაც დასტურდება შემოსავლების სამსახურში დარიცხული და გადახდილი ფიქსირებული გადასახადით.</a:t>
            </a:r>
            <a:endParaRPr lang="en-US" sz="1100" dirty="0">
              <a:solidFill>
                <a:srgbClr val="002D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81702" y="3186249"/>
            <a:ext cx="4074926" cy="467332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ka-GE" sz="1100" dirty="0">
                <a:solidFill>
                  <a:srgbClr val="002D7B"/>
                </a:solidFill>
              </a:rPr>
              <a:t>რეგისტრირებულები არიან შემოსავლების სამსახურში როგორც მიკრო </a:t>
            </a:r>
            <a:r>
              <a:rPr lang="ka-GE" sz="1100" dirty="0" smtClean="0">
                <a:solidFill>
                  <a:srgbClr val="002D7B"/>
                </a:solidFill>
              </a:rPr>
              <a:t>ბიზნესი.</a:t>
            </a:r>
            <a:endParaRPr lang="en-US" sz="1100" dirty="0">
              <a:solidFill>
                <a:srgbClr val="002D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14800" y="2344196"/>
            <a:ext cx="4343400" cy="762069"/>
          </a:xfrm>
          <a:prstGeom prst="rect">
            <a:avLst/>
          </a:prstGeom>
          <a:noFill/>
          <a:ln w="6350">
            <a:solidFill>
              <a:srgbClr val="00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07179" y="3186250"/>
            <a:ext cx="4343400" cy="546472"/>
          </a:xfrm>
          <a:prstGeom prst="rect">
            <a:avLst/>
          </a:prstGeom>
          <a:noFill/>
          <a:ln w="6350">
            <a:solidFill>
              <a:srgbClr val="00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840" y="2567781"/>
            <a:ext cx="337500" cy="3487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079" y="3304831"/>
            <a:ext cx="337500" cy="34875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82572" y="864217"/>
            <a:ext cx="7838768" cy="48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273" b="1" dirty="0">
                <a:solidFill>
                  <a:srgbClr val="002D7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შემოსავლების სამსახურში რეგისტრირებულ თვითდასაქმებულებს </a:t>
            </a:r>
            <a:r>
              <a:rPr lang="ka-GE" sz="1273" dirty="0" smtClean="0">
                <a:solidFill>
                  <a:srgbClr val="002D7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კომპენსაციის მისაღებად</a:t>
            </a:r>
          </a:p>
          <a:p>
            <a:r>
              <a:rPr lang="ka-GE" sz="1273" dirty="0" smtClean="0">
                <a:solidFill>
                  <a:srgbClr val="002D7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არ </a:t>
            </a:r>
            <a:r>
              <a:rPr lang="ka-GE" sz="1273" dirty="0">
                <a:solidFill>
                  <a:srgbClr val="002D7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დასჭირდებათ დამატებითი მტკიცებულების წარდგენა</a:t>
            </a:r>
            <a:r>
              <a:rPr lang="ka-GE" sz="1273" dirty="0" smtClean="0">
                <a:solidFill>
                  <a:srgbClr val="002D7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a-GE" sz="1273" dirty="0">
              <a:solidFill>
                <a:srgbClr val="002D7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3232" y="1277720"/>
            <a:ext cx="7838768" cy="28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1273" dirty="0" smtClean="0">
                <a:solidFill>
                  <a:srgbClr val="02FC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ამ ეტაპზე, უკვე </a:t>
            </a:r>
            <a:r>
              <a:rPr lang="ka-GE" sz="1273" dirty="0" smtClean="0">
                <a:solidFill>
                  <a:srgbClr val="02FCFF"/>
                </a:solidFill>
              </a:rPr>
              <a:t>იდენტიფიცირებულია </a:t>
            </a:r>
            <a:r>
              <a:rPr lang="ka-GE" sz="1273" b="1" dirty="0" smtClean="0">
                <a:solidFill>
                  <a:srgbClr val="02FCFF"/>
                </a:solidFill>
              </a:rPr>
              <a:t>150,000-მდე </a:t>
            </a:r>
            <a:r>
              <a:rPr lang="ka-GE" sz="1273" dirty="0" smtClean="0">
                <a:solidFill>
                  <a:srgbClr val="02FCFF"/>
                </a:solidFill>
              </a:rPr>
              <a:t>თვითდასაქმებული.</a:t>
            </a:r>
            <a:endParaRPr lang="en-US" sz="1273" dirty="0">
              <a:solidFill>
                <a:srgbClr val="02FCFF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752168" y="3991064"/>
            <a:ext cx="2968264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002D7B"/>
                </a:solidFill>
                <a:latin typeface="Sylfaen" panose="010A0502050306030303" pitchFamily="18" charset="0"/>
              </a:rPr>
              <a:t>ინდივიდუალური მეწარმეები, გარდა ზემოთ ჩამოთვლილი სტატუსის მქონე პირებისა</a:t>
            </a:r>
            <a:endParaRPr lang="en-US" sz="1200" b="1" dirty="0">
              <a:solidFill>
                <a:srgbClr val="002D7B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291781" y="3835750"/>
            <a:ext cx="4074926" cy="762000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ka-GE" sz="1100" dirty="0">
                <a:solidFill>
                  <a:srgbClr val="002D7B"/>
                </a:solidFill>
              </a:rPr>
              <a:t>2020 წლის 1 აპრილამდე წარმოდგენილი აქვთ 2019 წლის საშემოსავლო გადასახადის წლიური დეკლარაცია, ან 2020 წლის პირველ კვარტალში უფიქსირდებათ ბრუნვა საკონტროლო სალარო აპარატით.</a:t>
            </a:r>
            <a:endParaRPr lang="en-US" sz="1100" dirty="0">
              <a:solidFill>
                <a:srgbClr val="002D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14800" y="3808320"/>
            <a:ext cx="4343400" cy="816861"/>
          </a:xfrm>
          <a:prstGeom prst="rect">
            <a:avLst/>
          </a:prstGeom>
          <a:noFill/>
          <a:ln w="6350">
            <a:solidFill>
              <a:srgbClr val="00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700" y="4015581"/>
            <a:ext cx="337500" cy="34875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882470" y="229839"/>
            <a:ext cx="5379061" cy="570367"/>
            <a:chOff x="2207582" y="278349"/>
            <a:chExt cx="5379061" cy="570367"/>
          </a:xfrm>
        </p:grpSpPr>
        <p:sp>
          <p:nvSpPr>
            <p:cNvPr id="34" name="Rectangle 33"/>
            <p:cNvSpPr/>
            <p:nvPr/>
          </p:nvSpPr>
          <p:spPr>
            <a:xfrm>
              <a:off x="2733969" y="517814"/>
              <a:ext cx="4852674" cy="45719"/>
            </a:xfrm>
            <a:prstGeom prst="rect">
              <a:avLst/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Donut 34"/>
            <p:cNvSpPr/>
            <p:nvPr/>
          </p:nvSpPr>
          <p:spPr>
            <a:xfrm>
              <a:off x="2207582" y="278349"/>
              <a:ext cx="570367" cy="570367"/>
            </a:xfrm>
            <a:prstGeom prst="donut">
              <a:avLst>
                <a:gd name="adj" fmla="val 9231"/>
              </a:avLst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747441" y="204728"/>
            <a:ext cx="5649119" cy="456494"/>
          </a:xfrm>
        </p:spPr>
        <p:txBody>
          <a:bodyPr>
            <a:noAutofit/>
          </a:bodyPr>
          <a:lstStyle/>
          <a:p>
            <a:r>
              <a:rPr lang="ka-GE" sz="1800" b="1" dirty="0">
                <a:solidFill>
                  <a:srgbClr val="002D7B"/>
                </a:solidFill>
              </a:rPr>
              <a:t>თვითდასაქმებულები</a:t>
            </a:r>
            <a:endParaRPr lang="en-US" sz="1800" b="1" dirty="0">
              <a:solidFill>
                <a:srgbClr val="002D7B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4167" y="167807"/>
            <a:ext cx="602993" cy="60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93375" y="4892756"/>
            <a:ext cx="1597731" cy="207498"/>
          </a:xfrm>
        </p:spPr>
        <p:txBody>
          <a:bodyPr/>
          <a:lstStyle/>
          <a:p>
            <a:r>
              <a:rPr lang="ka-GE" dirty="0" smtClean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9592" y="1535586"/>
            <a:ext cx="7172549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100" b="1" dirty="0" smtClean="0">
                <a:solidFill>
                  <a:srgbClr val="002D7B"/>
                </a:solidFill>
                <a:latin typeface="Sylfaen" panose="010A0502050306030303" pitchFamily="18" charset="0"/>
              </a:rPr>
              <a:t> </a:t>
            </a:r>
            <a:r>
              <a:rPr lang="ka-GE" sz="1100" dirty="0">
                <a:solidFill>
                  <a:srgbClr val="002D7B"/>
                </a:solidFill>
                <a:latin typeface="Sylfaen" panose="010A0502050306030303" pitchFamily="18" charset="0"/>
              </a:rPr>
              <a:t>ჯანდაცვის სამინისტროს ელექტრონულ პორტალზე </a:t>
            </a:r>
            <a:r>
              <a:rPr lang="ka-GE" sz="1100" dirty="0" smtClean="0">
                <a:solidFill>
                  <a:srgbClr val="002D7B"/>
                </a:solidFill>
                <a:latin typeface="Sylfaen" panose="010A0502050306030303" pitchFamily="18" charset="0"/>
              </a:rPr>
              <a:t>-</a:t>
            </a:r>
            <a:r>
              <a:rPr lang="en-US" sz="1100" dirty="0" smtClean="0">
                <a:solidFill>
                  <a:srgbClr val="002D7B"/>
                </a:solidFill>
                <a:latin typeface="Sylfaen" panose="010A0502050306030303" pitchFamily="18" charset="0"/>
              </a:rPr>
              <a:t> </a:t>
            </a:r>
            <a:r>
              <a:rPr lang="en-US" sz="1100" b="1" dirty="0" smtClean="0">
                <a:solidFill>
                  <a:srgbClr val="002D7B"/>
                </a:solidFill>
                <a:latin typeface="Sylfaen" panose="010A0502050306030303" pitchFamily="18" charset="0"/>
              </a:rPr>
              <a:t>www.moh.gov.ge</a:t>
            </a:r>
            <a:r>
              <a:rPr lang="en-US" sz="1100" dirty="0" smtClean="0">
                <a:solidFill>
                  <a:srgbClr val="002D7B"/>
                </a:solidFill>
                <a:latin typeface="Sylfaen" panose="010A0502050306030303" pitchFamily="18" charset="0"/>
              </a:rPr>
              <a:t>, </a:t>
            </a:r>
            <a:r>
              <a:rPr lang="ka-GE" sz="1100" dirty="0">
                <a:solidFill>
                  <a:srgbClr val="002D7B"/>
                </a:solidFill>
                <a:latin typeface="Sylfaen" panose="010A0502050306030303" pitchFamily="18" charset="0"/>
              </a:rPr>
              <a:t>უნდა შეავსონ ელექტრონული განაცხადის ფორმა და წარადგინონ შემოსავლის წყაროს დამადასტურებელი </a:t>
            </a:r>
            <a:r>
              <a:rPr lang="ka-GE" sz="1100" dirty="0" smtClean="0">
                <a:solidFill>
                  <a:srgbClr val="002D7B"/>
                </a:solidFill>
                <a:latin typeface="Sylfaen" panose="010A0502050306030303" pitchFamily="18" charset="0"/>
              </a:rPr>
              <a:t>დოკუმე</a:t>
            </a:r>
            <a:r>
              <a:rPr lang="ka-GE" sz="1100" dirty="0">
                <a:solidFill>
                  <a:srgbClr val="002D7B"/>
                </a:solidFill>
                <a:latin typeface="Sylfaen" panose="010A0502050306030303" pitchFamily="18" charset="0"/>
              </a:rPr>
              <a:t>ნ</a:t>
            </a:r>
            <a:r>
              <a:rPr lang="ka-GE" sz="1100" dirty="0" smtClean="0">
                <a:solidFill>
                  <a:srgbClr val="002D7B"/>
                </a:solidFill>
                <a:latin typeface="Sylfaen" panose="010A0502050306030303" pitchFamily="18" charset="0"/>
              </a:rPr>
              <a:t>ტი</a:t>
            </a:r>
            <a:r>
              <a:rPr lang="ka-GE" sz="1100" dirty="0">
                <a:solidFill>
                  <a:srgbClr val="002D7B"/>
                </a:solidFill>
                <a:latin typeface="Sylfaen" panose="010A0502050306030303" pitchFamily="18" charset="0"/>
              </a:rPr>
              <a:t>, მაგალითად:</a:t>
            </a:r>
          </a:p>
          <a:p>
            <a:endParaRPr lang="ka-GE" sz="1100" dirty="0">
              <a:solidFill>
                <a:srgbClr val="002D7B"/>
              </a:solidFill>
              <a:latin typeface="Sylfaen" panose="010A0502050306030303" pitchFamily="18" charset="0"/>
            </a:endParaRPr>
          </a:p>
          <a:p>
            <a:r>
              <a:rPr lang="ka-GE" sz="1100" dirty="0">
                <a:solidFill>
                  <a:srgbClr val="002D7B"/>
                </a:solidFill>
                <a:latin typeface="Sylfaen" panose="010A0502050306030303" pitchFamily="18" charset="0"/>
              </a:rPr>
              <a:t>გადასახადის გადამხდელად რეგისტრირებული პირის (გარდა არამეწარმე ფიზიკური პირისა) მიერ გაცემული </a:t>
            </a:r>
            <a:r>
              <a:rPr lang="ka-GE" sz="1100" b="1" dirty="0">
                <a:solidFill>
                  <a:srgbClr val="002D7B"/>
                </a:solidFill>
                <a:latin typeface="Sylfaen" panose="010A0502050306030303" pitchFamily="18" charset="0"/>
              </a:rPr>
              <a:t>პირველადი საგადასახადო დოკუმენტი, </a:t>
            </a:r>
            <a:r>
              <a:rPr lang="ka-GE" sz="1100" dirty="0">
                <a:solidFill>
                  <a:srgbClr val="002D7B"/>
                </a:solidFill>
                <a:latin typeface="Sylfaen" panose="010A0502050306030303" pitchFamily="18" charset="0"/>
              </a:rPr>
              <a:t>რომლითაც დასტურდება შემოსავლის მიღების ფაქტი</a:t>
            </a:r>
            <a:r>
              <a:rPr lang="ka-GE" sz="1100" dirty="0" smtClean="0">
                <a:solidFill>
                  <a:srgbClr val="002D7B"/>
                </a:solidFill>
                <a:latin typeface="Sylfaen" panose="010A0502050306030303" pitchFamily="18" charset="0"/>
              </a:rPr>
              <a:t>:</a:t>
            </a:r>
            <a:endParaRPr lang="en-US" sz="1100" dirty="0" smtClean="0">
              <a:solidFill>
                <a:srgbClr val="002D7B"/>
              </a:solidFill>
              <a:latin typeface="Sylfaen" panose="010A0502050306030303" pitchFamily="18" charset="0"/>
            </a:endParaRPr>
          </a:p>
          <a:p>
            <a:endParaRPr lang="ka-GE" sz="1100" dirty="0">
              <a:solidFill>
                <a:srgbClr val="002D7B"/>
              </a:solidFill>
              <a:latin typeface="Sylfaen" panose="010A0502050306030303" pitchFamily="18" charset="0"/>
            </a:endParaRPr>
          </a:p>
          <a:p>
            <a:pPr marL="342351" lvl="1"/>
            <a:r>
              <a:rPr lang="ka-GE" sz="1100" dirty="0">
                <a:solidFill>
                  <a:srgbClr val="002D7B"/>
                </a:solidFill>
                <a:latin typeface="Sylfaen" panose="010A0502050306030303" pitchFamily="18" charset="0"/>
              </a:rPr>
              <a:t>წერილობითი დოკუმენტი, რომლითაც შესაძლებელია საქონლის მიწოდების/მომსახურების გაწევის მონაწილე მხარეთა იდენტიფიცირება, აქვს თარიღი და მოიცავს მიწოდებული საქონლის/გაწეული მომსახურების ჩამონათვალსა და ღირებულებას. მაგალითად, შესყიდვის აქტი, მიღება ჩაბარების აქტი); </a:t>
            </a:r>
          </a:p>
          <a:p>
            <a:pPr marL="213970" indent="-213970">
              <a:buFont typeface="Wingdings" panose="05000000000000000000" pitchFamily="2" charset="2"/>
              <a:buChar char="ü"/>
            </a:pPr>
            <a:endParaRPr lang="en-US" sz="1100" dirty="0">
              <a:solidFill>
                <a:srgbClr val="002D7B"/>
              </a:solidFill>
              <a:latin typeface="Sylfaen" panose="010A0502050306030303" pitchFamily="18" charset="0"/>
            </a:endParaRPr>
          </a:p>
          <a:p>
            <a:r>
              <a:rPr lang="ka-GE" sz="1100" dirty="0">
                <a:solidFill>
                  <a:srgbClr val="002D7B"/>
                </a:solidFill>
                <a:latin typeface="Sylfaen" panose="010A0502050306030303" pitchFamily="18" charset="0"/>
              </a:rPr>
              <a:t>საბანკო ამონაწერი;</a:t>
            </a:r>
          </a:p>
          <a:p>
            <a:pPr marL="213970" indent="-213970">
              <a:buFont typeface="Wingdings" panose="05000000000000000000" pitchFamily="2" charset="2"/>
              <a:buChar char="ü"/>
            </a:pPr>
            <a:endParaRPr lang="en-US" sz="1100" dirty="0">
              <a:solidFill>
                <a:srgbClr val="002D7B"/>
              </a:solidFill>
              <a:latin typeface="Sylfaen" panose="010A0502050306030303" pitchFamily="18" charset="0"/>
            </a:endParaRPr>
          </a:p>
          <a:p>
            <a:r>
              <a:rPr lang="ka-GE" sz="1100" dirty="0">
                <a:solidFill>
                  <a:srgbClr val="002D7B"/>
                </a:solidFill>
                <a:latin typeface="Sylfaen" panose="010A0502050306030303" pitchFamily="18" charset="0"/>
              </a:rPr>
              <a:t>მუნიციპალიტეტის ან სხვა ადმინისტრაციული ორგანოს მიერ პირზე გაცემული რაიმე საქმიანობის დამადასტურებელი ცნობა ნებართვა/ლიცენზია;</a:t>
            </a:r>
          </a:p>
          <a:p>
            <a:pPr marL="213970" indent="-213970">
              <a:buFont typeface="Wingdings" panose="05000000000000000000" pitchFamily="2" charset="2"/>
              <a:buChar char="ü"/>
            </a:pPr>
            <a:endParaRPr lang="en-US" sz="1100" dirty="0">
              <a:solidFill>
                <a:srgbClr val="002D7B"/>
              </a:solidFill>
              <a:latin typeface="Sylfaen" panose="010A0502050306030303" pitchFamily="18" charset="0"/>
            </a:endParaRPr>
          </a:p>
          <a:p>
            <a:r>
              <a:rPr lang="ka-GE" sz="1100" dirty="0">
                <a:solidFill>
                  <a:srgbClr val="002D7B"/>
                </a:solidFill>
                <a:latin typeface="Sylfaen" panose="010A0502050306030303" pitchFamily="18" charset="0"/>
              </a:rPr>
              <a:t>საქართველოში რეგისტრირებული იურიდიული პირის მიერ გაცემული დოკუმენტი, რომლითაც დასტურდება პირის ეკონომიკური აქტივობა ან/და შემოსავალი;</a:t>
            </a:r>
            <a:endParaRPr lang="en-US" sz="1100" dirty="0">
              <a:solidFill>
                <a:srgbClr val="002D7B"/>
              </a:solidFill>
              <a:latin typeface="Sylfaen" panose="010A05020503060303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21492" y="1000192"/>
            <a:ext cx="6276799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348" b="1" dirty="0">
                <a:solidFill>
                  <a:srgbClr val="002D7B"/>
                </a:solidFill>
              </a:rPr>
              <a:t>თვითდასაქმებულები, რომლებიც არ არიან რეგისტრირებული შემოსავლების </a:t>
            </a:r>
            <a:r>
              <a:rPr lang="ka-GE" sz="1348" b="1" dirty="0" smtClean="0">
                <a:solidFill>
                  <a:srgbClr val="002D7B"/>
                </a:solidFill>
              </a:rPr>
              <a:t>სამსახურში</a:t>
            </a:r>
            <a:endParaRPr lang="en-US" sz="1198" dirty="0">
              <a:solidFill>
                <a:srgbClr val="002D7B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29" y="1080008"/>
            <a:ext cx="399160" cy="419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110582"/>
            <a:ext cx="152400" cy="152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268842"/>
            <a:ext cx="152400" cy="152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634581"/>
            <a:ext cx="152400" cy="152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091781"/>
            <a:ext cx="152400" cy="1524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600200" y="2567781"/>
            <a:ext cx="0" cy="533400"/>
          </a:xfrm>
          <a:prstGeom prst="line">
            <a:avLst/>
          </a:prstGeom>
          <a:ln w="38100">
            <a:solidFill>
              <a:srgbClr val="02F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295664" y="1499604"/>
            <a:ext cx="7136477" cy="534778"/>
          </a:xfrm>
          <a:prstGeom prst="rect">
            <a:avLst/>
          </a:prstGeom>
          <a:noFill/>
          <a:ln w="12700">
            <a:solidFill>
              <a:srgbClr val="02F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882470" y="229839"/>
            <a:ext cx="5379061" cy="570367"/>
            <a:chOff x="2207582" y="278349"/>
            <a:chExt cx="5379061" cy="570367"/>
          </a:xfrm>
        </p:grpSpPr>
        <p:sp>
          <p:nvSpPr>
            <p:cNvPr id="23" name="Rectangle 22"/>
            <p:cNvSpPr/>
            <p:nvPr/>
          </p:nvSpPr>
          <p:spPr>
            <a:xfrm>
              <a:off x="2733969" y="517814"/>
              <a:ext cx="4852674" cy="45719"/>
            </a:xfrm>
            <a:prstGeom prst="rect">
              <a:avLst/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Donut 23"/>
            <p:cNvSpPr/>
            <p:nvPr/>
          </p:nvSpPr>
          <p:spPr>
            <a:xfrm>
              <a:off x="2207582" y="278349"/>
              <a:ext cx="570367" cy="570367"/>
            </a:xfrm>
            <a:prstGeom prst="donut">
              <a:avLst>
                <a:gd name="adj" fmla="val 9231"/>
              </a:avLst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747441" y="204728"/>
            <a:ext cx="5649119" cy="456494"/>
          </a:xfrm>
        </p:spPr>
        <p:txBody>
          <a:bodyPr>
            <a:noAutofit/>
          </a:bodyPr>
          <a:lstStyle/>
          <a:p>
            <a:r>
              <a:rPr lang="ka-GE" sz="1800" b="1" dirty="0">
                <a:solidFill>
                  <a:srgbClr val="002D7B"/>
                </a:solidFill>
              </a:rPr>
              <a:t>თვითდასაქმებულები</a:t>
            </a:r>
            <a:endParaRPr lang="en-US" sz="1800" b="1" dirty="0">
              <a:solidFill>
                <a:srgbClr val="002D7B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4167" y="167807"/>
            <a:ext cx="602993" cy="60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11856" y="4853781"/>
            <a:ext cx="1597731" cy="207498"/>
          </a:xfrm>
        </p:spPr>
        <p:txBody>
          <a:bodyPr/>
          <a:lstStyle/>
          <a:p>
            <a:r>
              <a:rPr lang="ka-GE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6917" y="3102427"/>
            <a:ext cx="62767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100" dirty="0" smtClean="0">
                <a:solidFill>
                  <a:srgbClr val="002D7B"/>
                </a:solidFill>
              </a:rPr>
              <a:t>სახელი</a:t>
            </a:r>
            <a:r>
              <a:rPr lang="ka-GE" sz="1100" dirty="0">
                <a:solidFill>
                  <a:srgbClr val="002D7B"/>
                </a:solidFill>
              </a:rPr>
              <a:t>, გვარი და პირადი ნომერი;</a:t>
            </a:r>
            <a:endParaRPr lang="en-US" sz="1100" dirty="0">
              <a:solidFill>
                <a:srgbClr val="002D7B"/>
              </a:solidFill>
            </a:endParaRPr>
          </a:p>
          <a:p>
            <a:r>
              <a:rPr lang="ka-GE" sz="1100" dirty="0">
                <a:solidFill>
                  <a:srgbClr val="002D7B"/>
                </a:solidFill>
              </a:rPr>
              <a:t>საკონტაქტო მონაცემები (ფაქტობრივი საცხოვრებელი მისამართი და საკონტაქტო ტელეფონი);</a:t>
            </a:r>
            <a:endParaRPr lang="en-US" sz="1100" dirty="0">
              <a:solidFill>
                <a:srgbClr val="002D7B"/>
              </a:solidFill>
            </a:endParaRPr>
          </a:p>
          <a:p>
            <a:r>
              <a:rPr lang="ka-GE" sz="1100" dirty="0">
                <a:solidFill>
                  <a:srgbClr val="002D7B"/>
                </a:solidFill>
              </a:rPr>
              <a:t>საბანკო რეკვიზიტები;</a:t>
            </a:r>
            <a:endParaRPr lang="en-US" sz="1100" dirty="0">
              <a:solidFill>
                <a:srgbClr val="002D7B"/>
              </a:solidFill>
            </a:endParaRPr>
          </a:p>
          <a:p>
            <a:r>
              <a:rPr lang="ka-GE" sz="1100" dirty="0">
                <a:solidFill>
                  <a:srgbClr val="002D7B"/>
                </a:solidFill>
              </a:rPr>
              <a:t>ინფორმაცია საგანგებო მდგომარეობის გამოცხადებამდე მისი შემოსავლის წყაროს შესახებ და შემოსავლის წყაროს შესაბამისი დამადასტურებელი </a:t>
            </a:r>
            <a:r>
              <a:rPr lang="ka-GE" sz="1100" dirty="0" smtClean="0">
                <a:solidFill>
                  <a:srgbClr val="002D7B"/>
                </a:solidFill>
              </a:rPr>
              <a:t>დოკუმენტი </a:t>
            </a:r>
            <a:r>
              <a:rPr lang="ka-GE" sz="1100" dirty="0">
                <a:solidFill>
                  <a:srgbClr val="002D7B"/>
                </a:solidFill>
              </a:rPr>
              <a:t>(აღნიშნული მოთხოვნა არ ეხება შემოსავლების სამსახურის მიერ იდენტიფიცირებულ თვითდასაქმებულ პირებს).</a:t>
            </a:r>
            <a:endParaRPr lang="en-US" sz="1100" dirty="0">
              <a:solidFill>
                <a:srgbClr val="002D7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1670" y="1088646"/>
            <a:ext cx="6276799" cy="29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348" b="1" u="sng" dirty="0">
                <a:solidFill>
                  <a:srgbClr val="002D7B"/>
                </a:solidFill>
              </a:rPr>
              <a:t>კომპენსაციის ოდენობა</a:t>
            </a:r>
            <a:r>
              <a:rPr lang="ka-GE" sz="1348" b="1" u="sng" dirty="0" smtClean="0">
                <a:solidFill>
                  <a:srgbClr val="002D7B"/>
                </a:solidFill>
              </a:rPr>
              <a:t>:</a:t>
            </a:r>
            <a:endParaRPr lang="en-US" sz="1348" dirty="0">
              <a:solidFill>
                <a:srgbClr val="002D7B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85110" y="1355211"/>
            <a:ext cx="62767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100" dirty="0">
                <a:solidFill>
                  <a:srgbClr val="002D7B"/>
                </a:solidFill>
              </a:rPr>
              <a:t>თვითდასაქმებულებისთვის კომპენსაციის მოცულობა </a:t>
            </a:r>
            <a:r>
              <a:rPr lang="ka-GE" sz="1100" dirty="0" smtClean="0">
                <a:solidFill>
                  <a:srgbClr val="002D7B"/>
                </a:solidFill>
              </a:rPr>
              <a:t>განსაზღვრულია</a:t>
            </a:r>
          </a:p>
          <a:p>
            <a:r>
              <a:rPr lang="ka-GE" sz="1100" dirty="0" smtClean="0">
                <a:solidFill>
                  <a:srgbClr val="002D7B"/>
                </a:solidFill>
              </a:rPr>
              <a:t>ერთჯერადად </a:t>
            </a:r>
            <a:r>
              <a:rPr lang="ka-GE" sz="1100" b="1" dirty="0">
                <a:solidFill>
                  <a:srgbClr val="002D7B"/>
                </a:solidFill>
              </a:rPr>
              <a:t>300 ლარის</a:t>
            </a:r>
            <a:r>
              <a:rPr lang="ka-GE" sz="1100" dirty="0">
                <a:solidFill>
                  <a:srgbClr val="002D7B"/>
                </a:solidFill>
              </a:rPr>
              <a:t> ოდენობით.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11671" y="1855881"/>
            <a:ext cx="6276799" cy="29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a-GE" sz="1348" b="1" u="sng" dirty="0">
                <a:solidFill>
                  <a:srgbClr val="002D7B"/>
                </a:solidFill>
              </a:rPr>
              <a:t>კომპენსაციის მოთხოვნის წესი: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06106" y="2143449"/>
            <a:ext cx="62767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100" dirty="0">
                <a:solidFill>
                  <a:srgbClr val="002D7B"/>
                </a:solidFill>
              </a:rPr>
              <a:t>კომპენსაციის მიღების მიზნით, ფიზიკურმა პირმა არაუგვიანეს 2020 წლის პირველი ივლისისა, ჯანდაცვის სამინისტროს ელექტრონულ პორტალზე უნდა წარმოადგინოს შესაბამისი მოთხოვნა.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19291" y="2747818"/>
            <a:ext cx="6276799" cy="29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1348" b="1" u="sng" dirty="0">
                <a:solidFill>
                  <a:srgbClr val="002D7B"/>
                </a:solidFill>
              </a:rPr>
              <a:t>ჯანდაცვის სამინისტროში წარმოსადგენი ინფორმაცია: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322" y="3166240"/>
            <a:ext cx="139789" cy="1397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408" y="3341438"/>
            <a:ext cx="139789" cy="1397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89" y="3516636"/>
            <a:ext cx="139789" cy="1397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321" y="3685484"/>
            <a:ext cx="139789" cy="1397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8" y="3548524"/>
            <a:ext cx="994510" cy="99451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143000" y="1128958"/>
            <a:ext cx="277796" cy="286398"/>
            <a:chOff x="1082224" y="2175877"/>
            <a:chExt cx="277796" cy="286398"/>
          </a:xfrm>
        </p:grpSpPr>
        <p:sp>
          <p:nvSpPr>
            <p:cNvPr id="26" name="Rectangle 25"/>
            <p:cNvSpPr/>
            <p:nvPr/>
          </p:nvSpPr>
          <p:spPr>
            <a:xfrm>
              <a:off x="1082224" y="2175877"/>
              <a:ext cx="277796" cy="286398"/>
            </a:xfrm>
            <a:prstGeom prst="rect">
              <a:avLst/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000" y="2240512"/>
              <a:ext cx="152400" cy="174869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998" y="2774853"/>
            <a:ext cx="271214" cy="2965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542" y="1883573"/>
            <a:ext cx="287670" cy="314546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1785110" y="1424781"/>
            <a:ext cx="0" cy="361317"/>
          </a:xfrm>
          <a:prstGeom prst="line">
            <a:avLst/>
          </a:prstGeom>
          <a:ln w="38100">
            <a:solidFill>
              <a:srgbClr val="02F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785110" y="2198119"/>
            <a:ext cx="0" cy="545494"/>
          </a:xfrm>
          <a:prstGeom prst="line">
            <a:avLst/>
          </a:prstGeom>
          <a:ln w="38100">
            <a:solidFill>
              <a:srgbClr val="02F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882470" y="229839"/>
            <a:ext cx="5379061" cy="570367"/>
            <a:chOff x="2207582" y="278349"/>
            <a:chExt cx="5379061" cy="570367"/>
          </a:xfrm>
        </p:grpSpPr>
        <p:sp>
          <p:nvSpPr>
            <p:cNvPr id="33" name="Rectangle 32"/>
            <p:cNvSpPr/>
            <p:nvPr/>
          </p:nvSpPr>
          <p:spPr>
            <a:xfrm>
              <a:off x="2733969" y="517814"/>
              <a:ext cx="4852674" cy="45719"/>
            </a:xfrm>
            <a:prstGeom prst="rect">
              <a:avLst/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Donut 33"/>
            <p:cNvSpPr/>
            <p:nvPr/>
          </p:nvSpPr>
          <p:spPr>
            <a:xfrm>
              <a:off x="2207582" y="278349"/>
              <a:ext cx="570367" cy="570367"/>
            </a:xfrm>
            <a:prstGeom prst="donut">
              <a:avLst>
                <a:gd name="adj" fmla="val 9231"/>
              </a:avLst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747441" y="204728"/>
            <a:ext cx="5649119" cy="456494"/>
          </a:xfrm>
        </p:spPr>
        <p:txBody>
          <a:bodyPr>
            <a:noAutofit/>
          </a:bodyPr>
          <a:lstStyle/>
          <a:p>
            <a:r>
              <a:rPr lang="ka-GE" sz="1800" b="1" dirty="0">
                <a:solidFill>
                  <a:srgbClr val="002D7B"/>
                </a:solidFill>
              </a:rPr>
              <a:t>თვითდასაქმებულები</a:t>
            </a:r>
            <a:endParaRPr lang="en-US" sz="1800" b="1" dirty="0">
              <a:solidFill>
                <a:srgbClr val="002D7B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4167" y="167807"/>
            <a:ext cx="602993" cy="60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4853781"/>
            <a:ext cx="1597731" cy="207498"/>
          </a:xfrm>
        </p:spPr>
        <p:txBody>
          <a:bodyPr/>
          <a:lstStyle/>
          <a:p>
            <a:r>
              <a:rPr lang="ka-GE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2272" y="961913"/>
            <a:ext cx="6447984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1498" b="1" u="sng" dirty="0">
                <a:solidFill>
                  <a:srgbClr val="002D7B"/>
                </a:solidFill>
              </a:rPr>
              <a:t>კომპენსაციის გაცემის წესი</a:t>
            </a:r>
            <a:r>
              <a:rPr lang="ka-GE" sz="1498" b="1" u="sng" dirty="0" smtClean="0">
                <a:solidFill>
                  <a:srgbClr val="002D7B"/>
                </a:solidFill>
              </a:rPr>
              <a:t>:</a:t>
            </a:r>
            <a:endParaRPr lang="ka-GE" sz="1498" b="1" u="sng" dirty="0">
              <a:solidFill>
                <a:srgbClr val="002D7B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67127" y="1674872"/>
            <a:ext cx="6447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100" dirty="0" smtClean="0">
                <a:solidFill>
                  <a:srgbClr val="002D7B"/>
                </a:solidFill>
              </a:rPr>
              <a:t>თვითდასაქმებული პირის მიერ ელექტრონული განაცხადის წარდგენიდან არაუგვიანეს</a:t>
            </a:r>
          </a:p>
          <a:p>
            <a:r>
              <a:rPr lang="ka-GE" sz="1100" b="1" dirty="0" smtClean="0">
                <a:solidFill>
                  <a:srgbClr val="002D7B"/>
                </a:solidFill>
              </a:rPr>
              <a:t>10 სამუშაო დღის ვადაში, </a:t>
            </a:r>
            <a:r>
              <a:rPr lang="ka-GE" sz="1100" dirty="0" smtClean="0">
                <a:solidFill>
                  <a:srgbClr val="002D7B"/>
                </a:solidFill>
              </a:rPr>
              <a:t>სააგენტო განაცხადში არსებულ პირად ნომერს ადარებს შემოსავლების სამსახურიდან მიღებულ ინფორმაციას და საკომპენსაციო თანხას რიცხავს პირის მიერ მითითებულ საბანკო ანგარიშზე.</a:t>
            </a:r>
            <a:endParaRPr lang="en-US" sz="1100" dirty="0" smtClean="0">
              <a:solidFill>
                <a:srgbClr val="002D7B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67127" y="2766277"/>
            <a:ext cx="6447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100" dirty="0" smtClean="0">
                <a:solidFill>
                  <a:srgbClr val="002D7B"/>
                </a:solidFill>
              </a:rPr>
              <a:t>დასაქმების ხელშეწყობის სახელმწიფო სააგენტო, სამუშაო ჯგუფთან ერთად, იხილავს წარმოდგენილ ელექტრონულ განაცხადებს, აჯგუფებს მათ საქმიანობის დამადასტურებელი დოკუმენტების სპეციფიკის მიხედვით და </a:t>
            </a:r>
            <a:r>
              <a:rPr lang="ka-GE" sz="1100" b="1" dirty="0" smtClean="0">
                <a:solidFill>
                  <a:srgbClr val="002D7B"/>
                </a:solidFill>
              </a:rPr>
              <a:t>2 კვირის ვადაში </a:t>
            </a:r>
            <a:r>
              <a:rPr lang="ka-GE" sz="1100" dirty="0" smtClean="0">
                <a:solidFill>
                  <a:srgbClr val="002D7B"/>
                </a:solidFill>
              </a:rPr>
              <a:t>გადაწყვეტილების მისაღებად სიას წარუდგენს ჯანდაცვის მინისტრის ბრძანებით შექმნილ უწყებათაშორის კომისიას.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67127" y="3710781"/>
            <a:ext cx="6447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100" dirty="0" smtClean="0">
                <a:solidFill>
                  <a:srgbClr val="002D7B"/>
                </a:solidFill>
              </a:rPr>
              <a:t>კომისიის გადაწყვეტილებიდან </a:t>
            </a:r>
            <a:r>
              <a:rPr lang="ka-GE" sz="1100" b="1" dirty="0" smtClean="0">
                <a:solidFill>
                  <a:srgbClr val="002D7B"/>
                </a:solidFill>
              </a:rPr>
              <a:t>10 სამუშაო დღის ვადაში, </a:t>
            </a:r>
            <a:r>
              <a:rPr lang="ka-GE" sz="1100" dirty="0" smtClean="0">
                <a:solidFill>
                  <a:srgbClr val="002D7B"/>
                </a:solidFill>
              </a:rPr>
              <a:t>სააგენტო უზრუნველყოფს განმცხადებლისთვის კომპენსაციის თანხის ჩარიცხვას განცხადებაში მითითებულ საბანკო ანგარიშზე.</a:t>
            </a:r>
            <a:endParaRPr lang="en-US" sz="1100" dirty="0" smtClean="0">
              <a:solidFill>
                <a:srgbClr val="002D7B"/>
              </a:solidFill>
            </a:endParaRPr>
          </a:p>
          <a:p>
            <a:endParaRPr lang="ka-GE" sz="1100" b="1" u="sng" dirty="0">
              <a:solidFill>
                <a:srgbClr val="002D7B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52600" y="1383376"/>
            <a:ext cx="6447984" cy="29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348" b="1" dirty="0" smtClean="0">
                <a:solidFill>
                  <a:srgbClr val="002D7B"/>
                </a:solidFill>
              </a:rPr>
              <a:t>იდენტიფიცირებული თვითდასაქმებულებისთვის: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52600" y="2498294"/>
            <a:ext cx="6447984" cy="29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348" b="1" dirty="0">
                <a:solidFill>
                  <a:srgbClr val="002D7B"/>
                </a:solidFill>
              </a:rPr>
              <a:t>არაიდენტიფიცირებული თვითდასაქმებულებისთვის:</a:t>
            </a:r>
            <a:endParaRPr lang="ka-GE" sz="1348" dirty="0">
              <a:solidFill>
                <a:srgbClr val="002D7B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29" y="944827"/>
            <a:ext cx="342543" cy="3848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354" y="2851896"/>
            <a:ext cx="417762" cy="3694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344" y="1729581"/>
            <a:ext cx="432777" cy="38269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786981"/>
            <a:ext cx="213391" cy="21339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8" y="3548524"/>
            <a:ext cx="994510" cy="99451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882470" y="229839"/>
            <a:ext cx="5379061" cy="570367"/>
            <a:chOff x="2207582" y="278349"/>
            <a:chExt cx="5379061" cy="570367"/>
          </a:xfrm>
        </p:grpSpPr>
        <p:sp>
          <p:nvSpPr>
            <p:cNvPr id="36" name="Rectangle 35"/>
            <p:cNvSpPr/>
            <p:nvPr/>
          </p:nvSpPr>
          <p:spPr>
            <a:xfrm>
              <a:off x="2733969" y="517814"/>
              <a:ext cx="4852674" cy="45719"/>
            </a:xfrm>
            <a:prstGeom prst="rect">
              <a:avLst/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Donut 36"/>
            <p:cNvSpPr/>
            <p:nvPr/>
          </p:nvSpPr>
          <p:spPr>
            <a:xfrm>
              <a:off x="2207582" y="278349"/>
              <a:ext cx="570367" cy="570367"/>
            </a:xfrm>
            <a:prstGeom prst="donut">
              <a:avLst>
                <a:gd name="adj" fmla="val 9231"/>
              </a:avLst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747441" y="204728"/>
            <a:ext cx="5649119" cy="456494"/>
          </a:xfrm>
        </p:spPr>
        <p:txBody>
          <a:bodyPr>
            <a:noAutofit/>
          </a:bodyPr>
          <a:lstStyle/>
          <a:p>
            <a:r>
              <a:rPr lang="ka-GE" sz="1800" b="1" dirty="0">
                <a:solidFill>
                  <a:srgbClr val="002D7B"/>
                </a:solidFill>
              </a:rPr>
              <a:t>თვითდასაქმებულები</a:t>
            </a:r>
            <a:endParaRPr lang="en-US" sz="1800" b="1" dirty="0">
              <a:solidFill>
                <a:srgbClr val="002D7B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4167" y="167807"/>
            <a:ext cx="602993" cy="60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57200" y="2393101"/>
            <a:ext cx="3581400" cy="986253"/>
          </a:xfrm>
          <a:prstGeom prst="rect">
            <a:avLst/>
          </a:prstGeom>
          <a:noFill/>
          <a:ln w="3175">
            <a:solidFill>
              <a:srgbClr val="00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57200" y="3476035"/>
            <a:ext cx="3581400" cy="986253"/>
          </a:xfrm>
          <a:prstGeom prst="rect">
            <a:avLst/>
          </a:prstGeom>
          <a:noFill/>
          <a:ln w="3175">
            <a:solidFill>
              <a:srgbClr val="00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200" y="1236475"/>
            <a:ext cx="3581400" cy="1049170"/>
          </a:xfrm>
          <a:prstGeom prst="rect">
            <a:avLst/>
          </a:prstGeom>
          <a:noFill/>
          <a:ln w="3175">
            <a:solidFill>
              <a:srgbClr val="00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4853781"/>
            <a:ext cx="1597731" cy="207498"/>
          </a:xfrm>
        </p:spPr>
        <p:txBody>
          <a:bodyPr/>
          <a:lstStyle/>
          <a:p>
            <a:r>
              <a:rPr lang="ka-GE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39334" y="1249471"/>
            <a:ext cx="4193225" cy="1030924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ka-GE" sz="1100" dirty="0">
                <a:solidFill>
                  <a:srgbClr val="002D7B"/>
                </a:solidFill>
              </a:rPr>
              <a:t>აღნიშნულმა პირმა ეკონომიკური აქტივობის/შემოსავლის წყაროს დასადასტურებლად, შესაძლებელია წარადგინოს ბაზრობის ორგანიზატორის მიერ გაცემული ცნობა იმის შესახებ, რომ აღნიშნული პირი 2020 წლის პირველ კვარტალში ვაჭრობდა მისი ბაზრობის ტერიტორიაზე</a:t>
            </a:r>
            <a:endParaRPr lang="en-US" sz="1100" dirty="0">
              <a:solidFill>
                <a:srgbClr val="002D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1236475"/>
            <a:ext cx="4572000" cy="1049170"/>
          </a:xfrm>
          <a:prstGeom prst="rect">
            <a:avLst/>
          </a:prstGeom>
          <a:noFill/>
          <a:ln w="28575">
            <a:solidFill>
              <a:srgbClr val="02F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0408" y="1520777"/>
            <a:ext cx="2897824" cy="480565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Bef>
                <a:spcPts val="0"/>
              </a:spcBef>
            </a:pPr>
            <a:r>
              <a:rPr lang="ka-GE" sz="1100" b="1" dirty="0" smtClean="0">
                <a:solidFill>
                  <a:srgbClr val="002D7B"/>
                </a:solidFill>
              </a:rPr>
              <a:t>ბაზრობის დახლზე მოვაჭრე არარეგისტრირებული პირი</a:t>
            </a:r>
            <a:endParaRPr lang="en-US" sz="1100" b="1" dirty="0">
              <a:solidFill>
                <a:srgbClr val="002D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86895" y="2490468"/>
            <a:ext cx="4193225" cy="844591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ka-GE" sz="1100" dirty="0">
                <a:solidFill>
                  <a:srgbClr val="002D7B"/>
                </a:solidFill>
              </a:rPr>
              <a:t>აღნიშნულმა პირმა შესაძლებელია წარადგინოს დამადასტურებელი დოკუმენტი (ცნობა) შესაბამისი მუნიციპალიტეტიდან</a:t>
            </a:r>
            <a:endParaRPr lang="en-US" sz="1100" b="1" dirty="0">
              <a:solidFill>
                <a:srgbClr val="002D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2408500"/>
            <a:ext cx="4572000" cy="973963"/>
          </a:xfrm>
          <a:prstGeom prst="rect">
            <a:avLst/>
          </a:prstGeom>
          <a:noFill/>
          <a:ln w="28575">
            <a:solidFill>
              <a:srgbClr val="02F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3399" y="2483509"/>
            <a:ext cx="3126423" cy="846272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Bef>
                <a:spcPts val="0"/>
              </a:spcBef>
            </a:pPr>
            <a:r>
              <a:rPr lang="ka-GE" sz="1100" b="1" dirty="0">
                <a:solidFill>
                  <a:srgbClr val="002D7B"/>
                </a:solidFill>
              </a:rPr>
              <a:t>არარეგისტრირებული პირი, რომელსაც დასახლებული პუნქტიდან მუნიციპალიტეტის ცენტრში ან დასახლებულ პუნქტებს შორის გადაჰყავდა მგზავრები</a:t>
            </a:r>
            <a:endParaRPr lang="en-US" sz="1100" b="1" dirty="0">
              <a:solidFill>
                <a:srgbClr val="002D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371655" y="3546865"/>
            <a:ext cx="4193225" cy="844591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ka-GE" sz="1100" dirty="0">
                <a:solidFill>
                  <a:srgbClr val="002D7B"/>
                </a:solidFill>
              </a:rPr>
              <a:t>აღნიშნულმა პირმა შესაძლებელია წარადგინოს ავტოსადგურის ორგანიზატორისგან შესაბამისი ცნობა და მომსახურების გაწევის ანაზღაურების დამადასტურებელი დოკუმენტი</a:t>
            </a:r>
            <a:endParaRPr lang="en-US" sz="1100" b="1" dirty="0">
              <a:solidFill>
                <a:srgbClr val="002D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38600" y="3482181"/>
            <a:ext cx="4572000" cy="973963"/>
          </a:xfrm>
          <a:prstGeom prst="rect">
            <a:avLst/>
          </a:prstGeom>
          <a:noFill/>
          <a:ln w="28575">
            <a:solidFill>
              <a:srgbClr val="02F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33400" y="3482181"/>
            <a:ext cx="3126423" cy="846272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Bef>
                <a:spcPts val="0"/>
              </a:spcBef>
            </a:pPr>
            <a:r>
              <a:rPr lang="ka-GE" sz="1100" b="1" dirty="0">
                <a:solidFill>
                  <a:srgbClr val="002D7B"/>
                </a:solidFill>
              </a:rPr>
              <a:t>არარეგისტრირებული პირი, რომელსაც დასახლებული პუნქტებიდან ბავშვები დაჰყავდა საჯარო სკოლაში</a:t>
            </a:r>
            <a:endParaRPr lang="en-US" sz="1100" b="1" dirty="0">
              <a:solidFill>
                <a:srgbClr val="002D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50" y="3649392"/>
            <a:ext cx="690525" cy="5947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2" y="2526472"/>
            <a:ext cx="667213" cy="5747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2" y="1495624"/>
            <a:ext cx="711833" cy="614957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295397" y="766963"/>
            <a:ext cx="6562108" cy="29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348" b="1" dirty="0">
                <a:solidFill>
                  <a:srgbClr val="002D7B"/>
                </a:solidFill>
              </a:rPr>
              <a:t>არარეგისტრირებული თვითდასაქმებულების იდენტიფიცირების მაგალითები: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882470" y="229839"/>
            <a:ext cx="5379061" cy="570367"/>
            <a:chOff x="2207582" y="278349"/>
            <a:chExt cx="5379061" cy="570367"/>
          </a:xfrm>
        </p:grpSpPr>
        <p:sp>
          <p:nvSpPr>
            <p:cNvPr id="26" name="Rectangle 25"/>
            <p:cNvSpPr/>
            <p:nvPr/>
          </p:nvSpPr>
          <p:spPr>
            <a:xfrm>
              <a:off x="2733969" y="517814"/>
              <a:ext cx="4852674" cy="45719"/>
            </a:xfrm>
            <a:prstGeom prst="rect">
              <a:avLst/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Donut 32"/>
            <p:cNvSpPr/>
            <p:nvPr/>
          </p:nvSpPr>
          <p:spPr>
            <a:xfrm>
              <a:off x="2207582" y="278349"/>
              <a:ext cx="570367" cy="570367"/>
            </a:xfrm>
            <a:prstGeom prst="donut">
              <a:avLst>
                <a:gd name="adj" fmla="val 9231"/>
              </a:avLst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747441" y="204728"/>
            <a:ext cx="5649119" cy="456494"/>
          </a:xfrm>
        </p:spPr>
        <p:txBody>
          <a:bodyPr>
            <a:noAutofit/>
          </a:bodyPr>
          <a:lstStyle/>
          <a:p>
            <a:r>
              <a:rPr lang="ka-GE" sz="1800" b="1" dirty="0">
                <a:solidFill>
                  <a:srgbClr val="002D7B"/>
                </a:solidFill>
              </a:rPr>
              <a:t>თვითდასაქმებულები</a:t>
            </a:r>
            <a:endParaRPr lang="en-US" sz="1800" b="1" dirty="0">
              <a:solidFill>
                <a:srgbClr val="002D7B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4167" y="167807"/>
            <a:ext cx="602993" cy="60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57200" y="2751467"/>
            <a:ext cx="3581400" cy="1241480"/>
          </a:xfrm>
          <a:prstGeom prst="rect">
            <a:avLst/>
          </a:prstGeom>
          <a:noFill/>
          <a:ln w="3175">
            <a:solidFill>
              <a:srgbClr val="00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200" y="1594841"/>
            <a:ext cx="3581400" cy="1049170"/>
          </a:xfrm>
          <a:prstGeom prst="rect">
            <a:avLst/>
          </a:prstGeom>
          <a:noFill/>
          <a:ln w="3175">
            <a:solidFill>
              <a:srgbClr val="00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4853781"/>
            <a:ext cx="1597731" cy="207498"/>
          </a:xfrm>
        </p:spPr>
        <p:txBody>
          <a:bodyPr/>
          <a:lstStyle/>
          <a:p>
            <a:r>
              <a:rPr lang="ka-GE" dirty="0" smtClean="0">
                <a:solidFill>
                  <a:schemeClr val="bg1"/>
                </a:solidFill>
              </a:rPr>
              <a:t>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397" y="896419"/>
            <a:ext cx="6562108" cy="29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348" b="1" dirty="0">
                <a:solidFill>
                  <a:srgbClr val="002D7B"/>
                </a:solidFill>
              </a:rPr>
              <a:t>არარეგისტრირებული თვითდასაქმებულების იდენტიფიცირების მაგალითები: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95800" y="1640588"/>
            <a:ext cx="4193225" cy="1030924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ka-GE" sz="1100" dirty="0">
                <a:solidFill>
                  <a:srgbClr val="002D7B"/>
                </a:solidFill>
              </a:rPr>
              <a:t>აღნიშნულმა პირმა შესაძლებელია წარადგინოს საბანკო ამონაწერი, სადაც გამოჩნდება შესაბამისი კომპანიიდან მიღებული შემოსავალი.</a:t>
            </a:r>
            <a:endParaRPr lang="en-US" sz="1100" b="1" dirty="0">
              <a:solidFill>
                <a:srgbClr val="002D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1594841"/>
            <a:ext cx="4572000" cy="1049170"/>
          </a:xfrm>
          <a:prstGeom prst="rect">
            <a:avLst/>
          </a:prstGeom>
          <a:noFill/>
          <a:ln w="28575">
            <a:solidFill>
              <a:srgbClr val="02F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199" y="1759759"/>
            <a:ext cx="3238501" cy="728962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Bef>
                <a:spcPts val="0"/>
              </a:spcBef>
            </a:pPr>
            <a:r>
              <a:rPr lang="ka-GE" sz="1100" b="1" dirty="0">
                <a:solidFill>
                  <a:srgbClr val="002D7B"/>
                </a:solidFill>
              </a:rPr>
              <a:t>არარეგისტრირებული პირი, რომელიც დღიურად აქირავებდა საცხოვრებელ ფართებს ელექტრონული პორტალების მეშვეობით (</a:t>
            </a:r>
            <a:r>
              <a:rPr lang="en-US" sz="1100" b="1" dirty="0">
                <a:solidFill>
                  <a:srgbClr val="002D7B"/>
                </a:solidFill>
              </a:rPr>
              <a:t>Airbnb.com, booking.com </a:t>
            </a:r>
            <a:r>
              <a:rPr lang="ka-GE" sz="1100" b="1" dirty="0">
                <a:solidFill>
                  <a:srgbClr val="002D7B"/>
                </a:solidFill>
              </a:rPr>
              <a:t>და სხვ.</a:t>
            </a:r>
            <a:r>
              <a:rPr lang="en-US" sz="1100" b="1" dirty="0">
                <a:solidFill>
                  <a:srgbClr val="002D7B"/>
                </a:solidFill>
              </a:rPr>
              <a:t>)</a:t>
            </a:r>
            <a:endParaRPr lang="en-US" sz="1100" b="1" dirty="0">
              <a:solidFill>
                <a:srgbClr val="002D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03421" y="2926559"/>
            <a:ext cx="3878580" cy="844591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ka-GE" sz="1100" dirty="0">
                <a:solidFill>
                  <a:srgbClr val="002D7B"/>
                </a:solidFill>
              </a:rPr>
              <a:t>აღნიშნულმა პირმა შესაძლებელია წარადგინოს შესაბამისი პირველადი საგადასახადო დოკუმენტი, რის მიხედვითაც ხდებოდა ანგარიშსწორება (შესყიდვის აქტი, მიღება ჩაბარების აქტი)</a:t>
            </a:r>
            <a:endParaRPr lang="en-US" sz="1100" b="1" dirty="0">
              <a:solidFill>
                <a:srgbClr val="002D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2766866"/>
            <a:ext cx="4572000" cy="1226010"/>
          </a:xfrm>
          <a:prstGeom prst="rect">
            <a:avLst/>
          </a:prstGeom>
          <a:noFill/>
          <a:ln w="28575">
            <a:solidFill>
              <a:srgbClr val="02F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199" y="2924878"/>
            <a:ext cx="3238501" cy="846272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Bef>
                <a:spcPts val="0"/>
              </a:spcBef>
            </a:pPr>
            <a:r>
              <a:rPr lang="ka-GE" sz="1100" b="1" dirty="0">
                <a:solidFill>
                  <a:srgbClr val="002D7B"/>
                </a:solidFill>
              </a:rPr>
              <a:t>არარეგისტრირებული პირი, რომელიც ამზადებდა სუვენირებს და აბარებდა სუვენირების მაღაზიას, ან პირი, რომელიც სოფლის მეურნეობის პროდუქტს აბარებდა საცხობს/რესტორანს</a:t>
            </a:r>
            <a:endParaRPr lang="en-US" sz="1100" b="1" dirty="0">
              <a:solidFill>
                <a:srgbClr val="002D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47" y="1853142"/>
            <a:ext cx="721426" cy="6214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41" y="3038044"/>
            <a:ext cx="721674" cy="62161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882470" y="229839"/>
            <a:ext cx="5379061" cy="570367"/>
            <a:chOff x="2207582" y="278349"/>
            <a:chExt cx="5379061" cy="570367"/>
          </a:xfrm>
        </p:grpSpPr>
        <p:sp>
          <p:nvSpPr>
            <p:cNvPr id="21" name="Rectangle 20"/>
            <p:cNvSpPr/>
            <p:nvPr/>
          </p:nvSpPr>
          <p:spPr>
            <a:xfrm>
              <a:off x="2733969" y="517814"/>
              <a:ext cx="4852674" cy="45719"/>
            </a:xfrm>
            <a:prstGeom prst="rect">
              <a:avLst/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Donut 21"/>
            <p:cNvSpPr/>
            <p:nvPr/>
          </p:nvSpPr>
          <p:spPr>
            <a:xfrm>
              <a:off x="2207582" y="278349"/>
              <a:ext cx="570367" cy="570367"/>
            </a:xfrm>
            <a:prstGeom prst="donut">
              <a:avLst>
                <a:gd name="adj" fmla="val 9231"/>
              </a:avLst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747441" y="204728"/>
            <a:ext cx="5649119" cy="456494"/>
          </a:xfrm>
        </p:spPr>
        <p:txBody>
          <a:bodyPr>
            <a:noAutofit/>
          </a:bodyPr>
          <a:lstStyle/>
          <a:p>
            <a:r>
              <a:rPr lang="ka-GE" sz="1800" b="1" dirty="0">
                <a:solidFill>
                  <a:srgbClr val="002D7B"/>
                </a:solidFill>
              </a:rPr>
              <a:t>თვითდასაქმებულები</a:t>
            </a:r>
            <a:endParaRPr lang="en-US" sz="1800" b="1" dirty="0">
              <a:solidFill>
                <a:srgbClr val="002D7B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4167" y="167807"/>
            <a:ext cx="602993" cy="60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4925537"/>
            <a:ext cx="1597731" cy="156844"/>
          </a:xfrm>
        </p:spPr>
        <p:txBody>
          <a:bodyPr/>
          <a:lstStyle/>
          <a:p>
            <a:r>
              <a:rPr lang="ka-GE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04785" y="1211001"/>
            <a:ext cx="5934428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ka-GE" sz="1600" b="1" dirty="0">
                <a:solidFill>
                  <a:srgbClr val="002D7B"/>
                </a:solidFill>
              </a:rPr>
              <a:t>დაქირავებით დასაქმებულების და თვითდასაქმებულების კომპენსაცია / საგადასახადო შეღავათები</a:t>
            </a:r>
            <a:endParaRPr lang="en-US" sz="1600" b="1" dirty="0">
              <a:solidFill>
                <a:srgbClr val="002D7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080" y="3939381"/>
            <a:ext cx="2897841" cy="62255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274034" y="1562501"/>
            <a:ext cx="6595932" cy="2548447"/>
            <a:chOff x="1142997" y="1444756"/>
            <a:chExt cx="6595932" cy="2548447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405069" y="1444756"/>
              <a:ext cx="6333860" cy="2548447"/>
            </a:xfrm>
            <a:prstGeom prst="rect">
              <a:avLst/>
            </a:prstGeom>
          </p:spPr>
          <p:txBody>
            <a:bodyPr vert="horz" lIns="68474" tIns="34237" rIns="68474" bIns="34237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a-GE" sz="1400" dirty="0">
                  <a:solidFill>
                    <a:srgbClr val="002D7B"/>
                  </a:solidFill>
                </a:rPr>
                <a:t>დაქირავებით დასაქმებულები, რომლებმაც შეინარჩუნეს სამუშაო ადგილი;</a:t>
              </a:r>
            </a:p>
            <a:p>
              <a:pPr marL="256764" indent="-256764" algn="l">
                <a:buFont typeface="Wingdings" panose="05000000000000000000" pitchFamily="2" charset="2"/>
                <a:buChar char="Ø"/>
              </a:pPr>
              <a:endParaRPr lang="ka-GE" sz="1400" dirty="0">
                <a:solidFill>
                  <a:srgbClr val="002D7B"/>
                </a:solidFill>
              </a:endParaRPr>
            </a:p>
            <a:p>
              <a:pPr algn="l"/>
              <a:r>
                <a:rPr lang="ka-GE" sz="1400" dirty="0" smtClean="0">
                  <a:solidFill>
                    <a:srgbClr val="002D7B"/>
                  </a:solidFill>
                </a:rPr>
                <a:t>დაქირავებით </a:t>
              </a:r>
              <a:r>
                <a:rPr lang="ka-GE" sz="1400" dirty="0">
                  <a:solidFill>
                    <a:srgbClr val="002D7B"/>
                  </a:solidFill>
                </a:rPr>
                <a:t>დასაქმებულები, რომელთაც აღარ ერიცხებათ ხელფასი;</a:t>
              </a:r>
            </a:p>
            <a:p>
              <a:pPr marL="256764" indent="-256764" algn="l">
                <a:buFont typeface="Wingdings" panose="05000000000000000000" pitchFamily="2" charset="2"/>
                <a:buChar char="Ø"/>
              </a:pPr>
              <a:endParaRPr lang="ka-GE" sz="1400" dirty="0">
                <a:solidFill>
                  <a:srgbClr val="002D7B"/>
                </a:solidFill>
              </a:endParaRPr>
            </a:p>
            <a:p>
              <a:pPr algn="l"/>
              <a:r>
                <a:rPr lang="ka-GE" sz="1400" dirty="0" smtClean="0">
                  <a:solidFill>
                    <a:srgbClr val="002D7B"/>
                  </a:solidFill>
                </a:rPr>
                <a:t>თვითდასაქმებულები</a:t>
              </a:r>
              <a:r>
                <a:rPr lang="ka-GE" sz="1400" dirty="0">
                  <a:solidFill>
                    <a:srgbClr val="002D7B"/>
                  </a:solidFill>
                </a:rPr>
                <a:t>. </a:t>
              </a:r>
              <a:endParaRPr lang="en-US" sz="1400" dirty="0">
                <a:solidFill>
                  <a:srgbClr val="002D7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000" y="2206756"/>
              <a:ext cx="204619" cy="2046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2997" y="2623317"/>
              <a:ext cx="204619" cy="20461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2998" y="3039878"/>
              <a:ext cx="204619" cy="20461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7774" y="413114"/>
            <a:ext cx="628450" cy="63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46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89" y="3299723"/>
            <a:ext cx="1224212" cy="13613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999806"/>
            <a:ext cx="4335779" cy="369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07" y="991390"/>
            <a:ext cx="3209793" cy="36912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30734" y="4853781"/>
            <a:ext cx="1597731" cy="207498"/>
          </a:xfrm>
        </p:spPr>
        <p:txBody>
          <a:bodyPr/>
          <a:lstStyle/>
          <a:p>
            <a:r>
              <a:rPr lang="ka-GE" dirty="0" smtClean="0">
                <a:solidFill>
                  <a:schemeClr val="bg1"/>
                </a:solidFill>
              </a:rPr>
              <a:t>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5407" y="264955"/>
            <a:ext cx="8381999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ka-GE" sz="1400" b="1" dirty="0" smtClean="0">
                <a:solidFill>
                  <a:srgbClr val="002D7B"/>
                </a:solidFill>
              </a:rPr>
              <a:t>დაქირავებით დასაქმებულების და თვითდასაქმებულების</a:t>
            </a:r>
          </a:p>
          <a:p>
            <a:pPr lvl="0"/>
            <a:r>
              <a:rPr lang="ka-GE" sz="1400" b="1" dirty="0" smtClean="0">
                <a:solidFill>
                  <a:srgbClr val="002D7B"/>
                </a:solidFill>
              </a:rPr>
              <a:t>კომპენსაცია / საგადასახადო შეღავათები</a:t>
            </a:r>
            <a:endParaRPr lang="en-US" sz="1400" b="1" dirty="0">
              <a:solidFill>
                <a:srgbClr val="002D7B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0728" y="891381"/>
            <a:ext cx="3352800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400" b="1" dirty="0">
                <a:solidFill>
                  <a:srgbClr val="002D7B"/>
                </a:solidFill>
              </a:rPr>
              <a:t>კომპენსაციის მიმღებთა კატეგორია</a:t>
            </a:r>
            <a:endParaRPr lang="en-US" sz="1400" b="1" dirty="0">
              <a:solidFill>
                <a:srgbClr val="002D7B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86200" y="891382"/>
            <a:ext cx="3352800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400" b="1" dirty="0">
                <a:solidFill>
                  <a:srgbClr val="002D7B"/>
                </a:solidFill>
              </a:rPr>
              <a:t>განსახორციელებელი ღონისძიებები</a:t>
            </a:r>
            <a:endParaRPr lang="en-US" sz="1400" b="1" dirty="0">
              <a:solidFill>
                <a:srgbClr val="002D7B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" y="1981299"/>
            <a:ext cx="3133593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ts val="0"/>
              </a:spcBef>
              <a:defRPr/>
            </a:pPr>
            <a:r>
              <a:rPr lang="ka-GE" sz="1200" b="1" dirty="0">
                <a:solidFill>
                  <a:srgbClr val="002D7B"/>
                </a:solidFill>
              </a:rPr>
              <a:t>დაქირავებით </a:t>
            </a:r>
            <a:r>
              <a:rPr lang="ka-GE" sz="1200" b="1" dirty="0" smtClean="0">
                <a:solidFill>
                  <a:srgbClr val="002D7B"/>
                </a:solidFill>
              </a:rPr>
              <a:t>დასაქმებულები,</a:t>
            </a:r>
          </a:p>
          <a:p>
            <a:pPr lvl="0" algn="r">
              <a:spcBef>
                <a:spcPts val="0"/>
              </a:spcBef>
              <a:defRPr/>
            </a:pPr>
            <a:r>
              <a:rPr lang="ka-GE" sz="1200" b="1" dirty="0" smtClean="0">
                <a:solidFill>
                  <a:srgbClr val="002D7B"/>
                </a:solidFill>
              </a:rPr>
              <a:t>რომლებმაც შეინარჩუნეს</a:t>
            </a:r>
          </a:p>
          <a:p>
            <a:pPr lvl="0" algn="r">
              <a:spcBef>
                <a:spcPts val="0"/>
              </a:spcBef>
              <a:defRPr/>
            </a:pPr>
            <a:r>
              <a:rPr lang="ka-GE" sz="1200" b="1" dirty="0" smtClean="0">
                <a:solidFill>
                  <a:srgbClr val="002D7B"/>
                </a:solidFill>
              </a:rPr>
              <a:t>სამუშაო </a:t>
            </a:r>
            <a:r>
              <a:rPr lang="ka-GE" sz="1200" b="1" dirty="0">
                <a:solidFill>
                  <a:srgbClr val="002D7B"/>
                </a:solidFill>
              </a:rPr>
              <a:t>ადგილი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2793" y="3356851"/>
            <a:ext cx="2971800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ts val="0"/>
              </a:spcBef>
              <a:defRPr/>
            </a:pPr>
            <a:r>
              <a:rPr lang="ka-GE" sz="1300" b="1" dirty="0" smtClean="0">
                <a:solidFill>
                  <a:srgbClr val="002D7B"/>
                </a:solidFill>
              </a:rPr>
              <a:t>დაქირავებით</a:t>
            </a:r>
          </a:p>
          <a:p>
            <a:pPr lvl="0" algn="r">
              <a:spcBef>
                <a:spcPts val="0"/>
              </a:spcBef>
              <a:defRPr/>
            </a:pPr>
            <a:r>
              <a:rPr lang="ka-GE" sz="1300" b="1" dirty="0" smtClean="0">
                <a:solidFill>
                  <a:srgbClr val="002D7B"/>
                </a:solidFill>
              </a:rPr>
              <a:t>დასაქმებულები</a:t>
            </a:r>
            <a:r>
              <a:rPr lang="ka-GE" sz="1300" b="1" dirty="0">
                <a:solidFill>
                  <a:srgbClr val="002D7B"/>
                </a:solidFill>
              </a:rPr>
              <a:t>, </a:t>
            </a:r>
            <a:r>
              <a:rPr lang="ka-GE" sz="1300" b="1" dirty="0" smtClean="0">
                <a:solidFill>
                  <a:srgbClr val="002D7B"/>
                </a:solidFill>
              </a:rPr>
              <a:t>რომელთაც</a:t>
            </a:r>
          </a:p>
          <a:p>
            <a:pPr lvl="0" algn="r">
              <a:spcBef>
                <a:spcPts val="0"/>
              </a:spcBef>
              <a:defRPr/>
            </a:pPr>
            <a:r>
              <a:rPr lang="ka-GE" sz="1300" b="1" dirty="0" smtClean="0">
                <a:solidFill>
                  <a:srgbClr val="002D7B"/>
                </a:solidFill>
              </a:rPr>
              <a:t>აღარ </a:t>
            </a:r>
            <a:r>
              <a:rPr lang="ka-GE" sz="1300" b="1" dirty="0">
                <a:solidFill>
                  <a:srgbClr val="002D7B"/>
                </a:solidFill>
              </a:rPr>
              <a:t>ერიცხებათ ხელფასი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078474" y="1500981"/>
            <a:ext cx="4074926" cy="1485954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200" dirty="0">
                <a:solidFill>
                  <a:srgbClr val="002D7B"/>
                </a:solidFill>
              </a:rPr>
              <a:t>დამქირავებელი შემოსავლების სამსახურში წარადგენს საშემოსავლო გადასახადის ყოველთვიურ დეკლარაციას.</a:t>
            </a:r>
            <a:endParaRPr lang="en-US" sz="1200" dirty="0">
              <a:solidFill>
                <a:srgbClr val="002D7B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078474" y="2883518"/>
            <a:ext cx="4074926" cy="1485954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ka-GE" sz="1200" dirty="0">
                <a:solidFill>
                  <a:srgbClr val="002D7B"/>
                </a:solidFill>
              </a:rPr>
              <a:t>დამქირავებელი შემოსავლების სამსახურში წარადგენს თანამშრომელთა სიას, რომელთაც აღარ ერიცხებათ ხელფასი.</a:t>
            </a:r>
            <a:endParaRPr lang="en-US" sz="1200" dirty="0">
              <a:solidFill>
                <a:srgbClr val="002D7B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86200" y="1500981"/>
            <a:ext cx="4343400" cy="1483706"/>
          </a:xfrm>
          <a:prstGeom prst="rect">
            <a:avLst/>
          </a:prstGeom>
          <a:noFill/>
          <a:ln w="6350">
            <a:solidFill>
              <a:srgbClr val="00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886200" y="3053924"/>
            <a:ext cx="4343400" cy="1313300"/>
          </a:xfrm>
          <a:prstGeom prst="rect">
            <a:avLst/>
          </a:prstGeom>
          <a:noFill/>
          <a:ln w="6350">
            <a:solidFill>
              <a:srgbClr val="00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240" y="2068458"/>
            <a:ext cx="337500" cy="3487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100" y="3457192"/>
            <a:ext cx="337500" cy="3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999806"/>
            <a:ext cx="4335779" cy="369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07" y="991390"/>
            <a:ext cx="3209793" cy="36912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30734" y="4907317"/>
            <a:ext cx="1597731" cy="207498"/>
          </a:xfrm>
        </p:spPr>
        <p:txBody>
          <a:bodyPr/>
          <a:lstStyle/>
          <a:p>
            <a:r>
              <a:rPr lang="ka-GE" dirty="0" smtClean="0">
                <a:solidFill>
                  <a:schemeClr val="bg1"/>
                </a:solidFill>
              </a:rPr>
              <a:t>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5407" y="264955"/>
            <a:ext cx="8381999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ka-GE" sz="1400" b="1" dirty="0" smtClean="0">
                <a:solidFill>
                  <a:srgbClr val="002D7B"/>
                </a:solidFill>
              </a:rPr>
              <a:t>დაქირავებით დასაქმებულების და თვითდასაქმებულების</a:t>
            </a:r>
          </a:p>
          <a:p>
            <a:pPr lvl="0"/>
            <a:r>
              <a:rPr lang="ka-GE" sz="1400" b="1" dirty="0" smtClean="0">
                <a:solidFill>
                  <a:srgbClr val="002D7B"/>
                </a:solidFill>
              </a:rPr>
              <a:t>კომპენსაცია / საგადასახადო შეღავათები</a:t>
            </a:r>
            <a:endParaRPr lang="en-US" sz="1400" b="1" dirty="0">
              <a:solidFill>
                <a:srgbClr val="002D7B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0728" y="891381"/>
            <a:ext cx="3352800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400" b="1" dirty="0">
                <a:solidFill>
                  <a:srgbClr val="002D7B"/>
                </a:solidFill>
              </a:rPr>
              <a:t>კომპენსაციის მიმღებთა კატეგორია</a:t>
            </a:r>
            <a:endParaRPr lang="en-US" sz="1400" b="1" dirty="0">
              <a:solidFill>
                <a:srgbClr val="002D7B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86200" y="891382"/>
            <a:ext cx="3352800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400" b="1" dirty="0">
                <a:solidFill>
                  <a:srgbClr val="002D7B"/>
                </a:solidFill>
              </a:rPr>
              <a:t>განსახორციელებელი ღონისძიებები</a:t>
            </a:r>
            <a:endParaRPr lang="en-US" sz="1400" b="1" dirty="0">
              <a:solidFill>
                <a:srgbClr val="002D7B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1981299"/>
            <a:ext cx="2971800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ts val="0"/>
              </a:spcBef>
              <a:defRPr/>
            </a:pPr>
            <a:r>
              <a:rPr lang="ka-GE" sz="1400" b="1" dirty="0">
                <a:solidFill>
                  <a:srgbClr val="002D7B"/>
                </a:solidFill>
              </a:rPr>
              <a:t>რეგისტრირებული თვითდასაქმებულები</a:t>
            </a:r>
            <a:endParaRPr lang="en-US" sz="1400" b="1" dirty="0">
              <a:solidFill>
                <a:srgbClr val="002D7B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3356851"/>
            <a:ext cx="2971800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ts val="0"/>
              </a:spcBef>
              <a:defRPr/>
            </a:pPr>
            <a:r>
              <a:rPr lang="ka-GE" sz="1400" b="1" dirty="0">
                <a:solidFill>
                  <a:srgbClr val="002D7B"/>
                </a:solidFill>
              </a:rPr>
              <a:t>არარეგისტრირებული თვითდასაქმებულები</a:t>
            </a:r>
            <a:endParaRPr lang="en-US" sz="1400" b="1" dirty="0">
              <a:solidFill>
                <a:srgbClr val="002D7B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078474" y="1500981"/>
            <a:ext cx="4074926" cy="1485954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200" dirty="0" smtClean="0">
                <a:solidFill>
                  <a:srgbClr val="002D7B"/>
                </a:solidFill>
              </a:rPr>
              <a:t>კომპენსაციის მიმღები პირი ელექტრონულად წარადგენს კომპენსაციის მოთხოვნის განაცხადს ჯანდაცვის სამინისტროს ელექტრონულ პორტალზე. პირების იდე</a:t>
            </a:r>
            <a:r>
              <a:rPr lang="ka-GE" sz="1200" dirty="0">
                <a:solidFill>
                  <a:srgbClr val="002D7B"/>
                </a:solidFill>
              </a:rPr>
              <a:t>ნ</a:t>
            </a:r>
            <a:r>
              <a:rPr lang="ka-GE" sz="1200" dirty="0" smtClean="0">
                <a:solidFill>
                  <a:srgbClr val="002D7B"/>
                </a:solidFill>
              </a:rPr>
              <a:t>ტიფიცირებას მოახდენს შემოსავლების სამსახური გაცხადებული კრიტერიუმებით</a:t>
            </a:r>
            <a:r>
              <a:rPr lang="ka-GE" sz="1200" dirty="0" smtClean="0"/>
              <a:t>.</a:t>
            </a:r>
            <a:endParaRPr lang="en-US" sz="1200" dirty="0">
              <a:solidFill>
                <a:srgbClr val="002D7B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078474" y="2883518"/>
            <a:ext cx="4074926" cy="1485954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ka-GE" sz="1200" dirty="0">
                <a:solidFill>
                  <a:srgbClr val="002D7B"/>
                </a:solidFill>
              </a:rPr>
              <a:t>კომპენსაციის მიმღები პირი ელექტრონულად წარადგენს კომპენსაციის მოთხოვნის განაცხადს ჯანდაცვის სამინისტროს ელექტრონულ პორტალზე, შემოსავლის წყაროს დამადასტურებელ დოკუმენტთან ერთად.</a:t>
            </a:r>
            <a:endParaRPr lang="en-US" sz="1200" dirty="0">
              <a:solidFill>
                <a:srgbClr val="002D7B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86200" y="1500981"/>
            <a:ext cx="4343400" cy="1483706"/>
          </a:xfrm>
          <a:prstGeom prst="rect">
            <a:avLst/>
          </a:prstGeom>
          <a:noFill/>
          <a:ln w="6350">
            <a:solidFill>
              <a:srgbClr val="00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886200" y="3053924"/>
            <a:ext cx="4343400" cy="1313300"/>
          </a:xfrm>
          <a:prstGeom prst="rect">
            <a:avLst/>
          </a:prstGeom>
          <a:noFill/>
          <a:ln w="6350">
            <a:solidFill>
              <a:srgbClr val="00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240" y="2068458"/>
            <a:ext cx="337500" cy="3487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00" y="3457192"/>
            <a:ext cx="337500" cy="3487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48" y="3600856"/>
            <a:ext cx="1065326" cy="11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 r="15502"/>
          <a:stretch/>
        </p:blipFill>
        <p:spPr>
          <a:xfrm>
            <a:off x="0" y="-3597"/>
            <a:ext cx="9144000" cy="51355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7196"/>
            <a:ext cx="9151684" cy="5135563"/>
          </a:xfrm>
          <a:prstGeom prst="rect">
            <a:avLst/>
          </a:prstGeom>
          <a:solidFill>
            <a:srgbClr val="002D7B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2404" y="3405822"/>
            <a:ext cx="6378134" cy="564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000" b="1" dirty="0">
                <a:solidFill>
                  <a:schemeClr val="bg1"/>
                </a:solidFill>
                <a:latin typeface="+mj-lt"/>
              </a:rPr>
              <a:t>გმადლობთ  ყურადღებისთვის!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684" y="3482181"/>
            <a:ext cx="388684" cy="488570"/>
          </a:xfrm>
          <a:prstGeom prst="rect">
            <a:avLst/>
          </a:prstGeom>
          <a:solidFill>
            <a:srgbClr val="02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4" y="205581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94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63976"/>
            <a:ext cx="274320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ka-GE" sz="1400" b="1" u="sng" dirty="0" smtClean="0">
                <a:solidFill>
                  <a:srgbClr val="002D7B"/>
                </a:solidFill>
              </a:rPr>
              <a:t>კომპენსაციის ფორმა:</a:t>
            </a:r>
          </a:p>
          <a:p>
            <a:pPr lvl="0"/>
            <a:r>
              <a:rPr lang="ka-GE" sz="1200" dirty="0" smtClean="0">
                <a:solidFill>
                  <a:srgbClr val="002D7B"/>
                </a:solidFill>
              </a:rPr>
              <a:t>დაქირავებით დასაქმებულები, რომლებმაც შეინარჩუნეს სამუშაო ადგილი მიიღებენ საგადასახადო შეღავათს საშემოსავლო გადასახადში.</a:t>
            </a:r>
          </a:p>
          <a:p>
            <a:pPr lvl="0" algn="just"/>
            <a:endParaRPr lang="ka-GE" sz="1400" dirty="0"/>
          </a:p>
          <a:p>
            <a:pPr lvl="0" algn="just"/>
            <a:endParaRPr lang="en-US" sz="140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4925537"/>
            <a:ext cx="1597731" cy="156844"/>
          </a:xfrm>
        </p:spPr>
        <p:txBody>
          <a:bodyPr/>
          <a:lstStyle/>
          <a:p>
            <a:r>
              <a:rPr lang="ka-GE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912" y="434181"/>
            <a:ext cx="600176" cy="5853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2463976"/>
            <a:ext cx="76200" cy="1219200"/>
          </a:xfrm>
          <a:prstGeom prst="rect">
            <a:avLst/>
          </a:prstGeom>
          <a:solidFill>
            <a:srgbClr val="02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581" y="1989239"/>
            <a:ext cx="204619" cy="2046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580" y="4122094"/>
            <a:ext cx="204619" cy="20461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57600" y="2262981"/>
            <a:ext cx="76200" cy="76200"/>
          </a:xfrm>
          <a:prstGeom prst="rect">
            <a:avLst/>
          </a:prstGeom>
          <a:solidFill>
            <a:srgbClr val="02FC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57600" y="3024981"/>
            <a:ext cx="76200" cy="76200"/>
          </a:xfrm>
          <a:prstGeom prst="rect">
            <a:avLst/>
          </a:prstGeom>
          <a:solidFill>
            <a:srgbClr val="02FC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638800" y="4323547"/>
            <a:ext cx="1600200" cy="222268"/>
          </a:xfrm>
          <a:prstGeom prst="rect">
            <a:avLst/>
          </a:prstGeom>
          <a:solidFill>
            <a:srgbClr val="002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57600" y="3813268"/>
            <a:ext cx="76200" cy="76200"/>
          </a:xfrm>
          <a:prstGeom prst="rect">
            <a:avLst/>
          </a:prstGeom>
          <a:solidFill>
            <a:srgbClr val="02FC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657600" y="4396581"/>
            <a:ext cx="76200" cy="76200"/>
          </a:xfrm>
          <a:prstGeom prst="rect">
            <a:avLst/>
          </a:prstGeom>
          <a:solidFill>
            <a:srgbClr val="02FC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19800" y="3740234"/>
            <a:ext cx="762000" cy="222268"/>
          </a:xfrm>
          <a:prstGeom prst="rect">
            <a:avLst/>
          </a:prstGeom>
          <a:solidFill>
            <a:srgbClr val="002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04800" y="2311576"/>
            <a:ext cx="2819400" cy="1600200"/>
          </a:xfrm>
          <a:prstGeom prst="rect">
            <a:avLst/>
          </a:prstGeom>
          <a:noFill/>
          <a:ln w="12700">
            <a:solidFill>
              <a:srgbClr val="02F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1644" y="3536679"/>
            <a:ext cx="203555" cy="20355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4600" y="1577181"/>
            <a:ext cx="4114800" cy="53917"/>
          </a:xfrm>
          <a:prstGeom prst="rect">
            <a:avLst/>
          </a:prstGeom>
          <a:solidFill>
            <a:srgbClr val="02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04786" y="1161970"/>
            <a:ext cx="5934428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ka-GE" sz="1600" b="1" dirty="0">
                <a:solidFill>
                  <a:srgbClr val="002D7B"/>
                </a:solidFill>
              </a:rPr>
              <a:t>დაქირავებით დასაქმებულები, </a:t>
            </a:r>
            <a:r>
              <a:rPr lang="ka-GE" sz="1600" b="1" dirty="0" smtClean="0">
                <a:solidFill>
                  <a:srgbClr val="002D7B"/>
                </a:solidFill>
              </a:rPr>
              <a:t/>
            </a:r>
            <a:br>
              <a:rPr lang="ka-GE" sz="1600" b="1" dirty="0" smtClean="0">
                <a:solidFill>
                  <a:srgbClr val="002D7B"/>
                </a:solidFill>
              </a:rPr>
            </a:br>
            <a:r>
              <a:rPr lang="ka-GE" sz="1600" b="1" dirty="0" smtClean="0">
                <a:solidFill>
                  <a:srgbClr val="002D7B"/>
                </a:solidFill>
              </a:rPr>
              <a:t>რომლებმაც </a:t>
            </a:r>
            <a:r>
              <a:rPr lang="ka-GE" sz="1600" b="1" dirty="0">
                <a:solidFill>
                  <a:srgbClr val="002D7B"/>
                </a:solidFill>
              </a:rPr>
              <a:t>შეინარჩუნეს სამუშაო ადგილი</a:t>
            </a:r>
            <a:endParaRPr lang="en-US" sz="1600" b="1" dirty="0">
              <a:solidFill>
                <a:srgbClr val="002D7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1958181"/>
            <a:ext cx="533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ka-GE" sz="1300" b="1" dirty="0">
                <a:solidFill>
                  <a:srgbClr val="002D7B"/>
                </a:solidFill>
              </a:rPr>
              <a:t>საგადასახადო შეღავათი</a:t>
            </a:r>
            <a:r>
              <a:rPr lang="en-US" sz="1300" b="1" dirty="0">
                <a:solidFill>
                  <a:srgbClr val="002D7B"/>
                </a:solidFill>
              </a:rPr>
              <a:t>:</a:t>
            </a:r>
            <a:endParaRPr lang="ka-GE" sz="1300" b="1" dirty="0">
              <a:solidFill>
                <a:srgbClr val="002D7B"/>
              </a:solidFill>
            </a:endParaRPr>
          </a:p>
          <a:p>
            <a:r>
              <a:rPr lang="ka-GE" sz="1200" dirty="0" smtClean="0"/>
              <a:t>     </a:t>
            </a:r>
            <a:r>
              <a:rPr lang="ka-GE" sz="1200" dirty="0" smtClean="0">
                <a:solidFill>
                  <a:srgbClr val="002D7B"/>
                </a:solidFill>
              </a:rPr>
              <a:t>დაქირავებული</a:t>
            </a:r>
            <a:r>
              <a:rPr lang="ka-GE" sz="1200" dirty="0">
                <a:solidFill>
                  <a:srgbClr val="002D7B"/>
                </a:solidFill>
              </a:rPr>
              <a:t>, რომლის ხელფასი არ აღემატება 1500 ლარს და </a:t>
            </a:r>
            <a:r>
              <a:rPr lang="ka-GE" sz="1200" dirty="0" smtClean="0">
                <a:solidFill>
                  <a:srgbClr val="002D7B"/>
                </a:solidFill>
              </a:rPr>
              <a:t>   </a:t>
            </a:r>
            <a:br>
              <a:rPr lang="ka-GE" sz="1200" dirty="0" smtClean="0">
                <a:solidFill>
                  <a:srgbClr val="002D7B"/>
                </a:solidFill>
              </a:rPr>
            </a:br>
            <a:r>
              <a:rPr lang="ka-GE" sz="1200" dirty="0" smtClean="0">
                <a:solidFill>
                  <a:srgbClr val="002D7B"/>
                </a:solidFill>
              </a:rPr>
              <a:t>     დასაქმებულია </a:t>
            </a:r>
            <a:r>
              <a:rPr lang="ka-GE" sz="1200" dirty="0">
                <a:solidFill>
                  <a:srgbClr val="002D7B"/>
                </a:solidFill>
              </a:rPr>
              <a:t>კერძო სექტორში, </a:t>
            </a:r>
            <a:r>
              <a:rPr lang="en-US" sz="1200" dirty="0">
                <a:solidFill>
                  <a:srgbClr val="002D7B"/>
                </a:solidFill>
              </a:rPr>
              <a:t>საშემოსავლო გადასახადისგან </a:t>
            </a:r>
            <a:r>
              <a:rPr lang="ka-GE" sz="1200" dirty="0" smtClean="0">
                <a:solidFill>
                  <a:srgbClr val="002D7B"/>
                </a:solidFill>
              </a:rPr>
              <a:t/>
            </a:r>
            <a:br>
              <a:rPr lang="ka-GE" sz="1200" dirty="0" smtClean="0">
                <a:solidFill>
                  <a:srgbClr val="002D7B"/>
                </a:solidFill>
              </a:rPr>
            </a:br>
            <a:r>
              <a:rPr lang="ka-GE" sz="1200" dirty="0" smtClean="0">
                <a:solidFill>
                  <a:srgbClr val="002D7B"/>
                </a:solidFill>
              </a:rPr>
              <a:t>     გა</a:t>
            </a:r>
            <a:r>
              <a:rPr lang="en-US" sz="1200" dirty="0">
                <a:solidFill>
                  <a:srgbClr val="002D7B"/>
                </a:solidFill>
              </a:rPr>
              <a:t>თავისუფლდება ყოველ კალენდარულ თვეში.</a:t>
            </a:r>
            <a:endParaRPr lang="ka-GE" sz="1200" dirty="0">
              <a:solidFill>
                <a:srgbClr val="002D7B"/>
              </a:solidFill>
            </a:endParaRPr>
          </a:p>
          <a:p>
            <a:pPr algn="just"/>
            <a:endParaRPr lang="en-US" sz="1200" dirty="0"/>
          </a:p>
          <a:p>
            <a:r>
              <a:rPr lang="ka-GE" sz="1200" dirty="0" smtClean="0"/>
              <a:t>     </a:t>
            </a:r>
            <a:r>
              <a:rPr lang="en-US" sz="1200" dirty="0" smtClean="0">
                <a:solidFill>
                  <a:srgbClr val="002D7B"/>
                </a:solidFill>
                <a:latin typeface="Sylfaen" panose="010A0502050306030303" pitchFamily="18" charset="0"/>
              </a:rPr>
              <a:t>თითოეულ </a:t>
            </a:r>
            <a:r>
              <a:rPr lang="en-US" sz="1200" dirty="0">
                <a:solidFill>
                  <a:srgbClr val="002D7B"/>
                </a:solidFill>
                <a:latin typeface="Sylfaen" panose="010A0502050306030303" pitchFamily="18" charset="0"/>
              </a:rPr>
              <a:t>დამქირავებელთან ხელფასის სახით მიღებული </a:t>
            </a:r>
            <a:r>
              <a:rPr lang="ka-GE" sz="1200" dirty="0" smtClean="0">
                <a:solidFill>
                  <a:srgbClr val="002D7B"/>
                </a:solidFill>
                <a:latin typeface="Sylfaen" panose="010A0502050306030303" pitchFamily="18" charset="0"/>
              </a:rPr>
              <a:t/>
            </a:r>
            <a:br>
              <a:rPr lang="ka-GE" sz="1200" dirty="0" smtClean="0">
                <a:solidFill>
                  <a:srgbClr val="002D7B"/>
                </a:solidFill>
                <a:latin typeface="Sylfaen" panose="010A0502050306030303" pitchFamily="18" charset="0"/>
              </a:rPr>
            </a:br>
            <a:r>
              <a:rPr lang="ka-GE" sz="1200" dirty="0" smtClean="0">
                <a:solidFill>
                  <a:srgbClr val="002D7B"/>
                </a:solidFill>
                <a:latin typeface="Sylfaen" panose="010A0502050306030303" pitchFamily="18" charset="0"/>
              </a:rPr>
              <a:t>     </a:t>
            </a:r>
            <a:r>
              <a:rPr lang="en-US" sz="1200" dirty="0" smtClean="0">
                <a:solidFill>
                  <a:srgbClr val="002D7B"/>
                </a:solidFill>
                <a:latin typeface="Sylfaen" panose="010A0502050306030303" pitchFamily="18" charset="0"/>
              </a:rPr>
              <a:t>შემოსავალი </a:t>
            </a:r>
            <a:r>
              <a:rPr lang="en-US" sz="1200" b="1" dirty="0">
                <a:solidFill>
                  <a:srgbClr val="002D7B"/>
                </a:solidFill>
                <a:latin typeface="Sylfaen" panose="010A0502050306030303" pitchFamily="18" charset="0"/>
              </a:rPr>
              <a:t>750</a:t>
            </a:r>
            <a:r>
              <a:rPr lang="en-US" sz="1200" dirty="0">
                <a:solidFill>
                  <a:srgbClr val="002D7B"/>
                </a:solidFill>
                <a:latin typeface="Sylfaen" panose="010A0502050306030303" pitchFamily="18" charset="0"/>
              </a:rPr>
              <a:t> ლარამდე</a:t>
            </a:r>
            <a:r>
              <a:rPr lang="ka-GE" sz="1200" dirty="0">
                <a:solidFill>
                  <a:srgbClr val="002D7B"/>
                </a:solidFill>
                <a:latin typeface="Sylfaen" panose="010A0502050306030303" pitchFamily="18" charset="0"/>
              </a:rPr>
              <a:t>.</a:t>
            </a:r>
          </a:p>
          <a:p>
            <a:pPr algn="just"/>
            <a:endParaRPr lang="ka-GE" sz="1400" dirty="0"/>
          </a:p>
          <a:p>
            <a:pPr algn="just"/>
            <a:r>
              <a:rPr lang="ka-GE" sz="1300" b="1" dirty="0">
                <a:solidFill>
                  <a:srgbClr val="002D7B"/>
                </a:solidFill>
              </a:rPr>
              <a:t>საგადასახადო შეღავათის მაქსიმალური ოდენობა: </a:t>
            </a:r>
          </a:p>
          <a:p>
            <a:pPr algn="just"/>
            <a:r>
              <a:rPr lang="ka-GE" sz="1200" dirty="0"/>
              <a:t> </a:t>
            </a:r>
            <a:r>
              <a:rPr lang="ka-GE" sz="1200" dirty="0" smtClean="0"/>
              <a:t>    </a:t>
            </a:r>
            <a:r>
              <a:rPr lang="ka-GE" sz="1200" dirty="0" smtClean="0">
                <a:solidFill>
                  <a:srgbClr val="002D7B"/>
                </a:solidFill>
              </a:rPr>
              <a:t>თითოეულ </a:t>
            </a:r>
            <a:r>
              <a:rPr lang="ka-GE" sz="1200" dirty="0">
                <a:solidFill>
                  <a:srgbClr val="002D7B"/>
                </a:solidFill>
              </a:rPr>
              <a:t>სამუშაო ადგილზე - </a:t>
            </a:r>
            <a:r>
              <a:rPr lang="ka-GE" sz="1200" b="1" dirty="0">
                <a:solidFill>
                  <a:srgbClr val="02FCFF"/>
                </a:solidFill>
              </a:rPr>
              <a:t>150 ლარი</a:t>
            </a:r>
            <a:endParaRPr lang="en-US" sz="1200" b="1" dirty="0">
              <a:solidFill>
                <a:srgbClr val="02FCFF"/>
              </a:solidFill>
            </a:endParaRPr>
          </a:p>
          <a:p>
            <a:pPr lvl="0" algn="just"/>
            <a:endParaRPr lang="ka-GE" sz="1400" dirty="0"/>
          </a:p>
          <a:p>
            <a:pPr algn="just"/>
            <a:r>
              <a:rPr lang="ka-GE" sz="1300" b="1" dirty="0">
                <a:solidFill>
                  <a:srgbClr val="002D7B"/>
                </a:solidFill>
              </a:rPr>
              <a:t>საგადასახადო შეღავათის პერიოდი:</a:t>
            </a:r>
            <a:endParaRPr lang="en-US" sz="1300" b="1" dirty="0">
              <a:solidFill>
                <a:srgbClr val="002D7B"/>
              </a:solidFill>
            </a:endParaRPr>
          </a:p>
          <a:p>
            <a:pPr algn="just"/>
            <a:r>
              <a:rPr lang="ka-GE" sz="1200" dirty="0"/>
              <a:t> </a:t>
            </a:r>
            <a:r>
              <a:rPr lang="ka-GE" sz="1200" dirty="0" smtClean="0"/>
              <a:t>    </a:t>
            </a:r>
            <a:r>
              <a:rPr lang="en-US" sz="1200" dirty="0" smtClean="0">
                <a:solidFill>
                  <a:srgbClr val="002D7B"/>
                </a:solidFill>
              </a:rPr>
              <a:t>2020 </a:t>
            </a:r>
            <a:r>
              <a:rPr lang="en-US" sz="1200" dirty="0">
                <a:solidFill>
                  <a:srgbClr val="002D7B"/>
                </a:solidFill>
              </a:rPr>
              <a:t>წლის 1</a:t>
            </a:r>
            <a:r>
              <a:rPr lang="ka-GE" sz="1200" dirty="0">
                <a:solidFill>
                  <a:srgbClr val="002D7B"/>
                </a:solidFill>
              </a:rPr>
              <a:t>-ლი</a:t>
            </a:r>
            <a:r>
              <a:rPr lang="en-US" sz="1200" dirty="0">
                <a:solidFill>
                  <a:srgbClr val="002D7B"/>
                </a:solidFill>
              </a:rPr>
              <a:t> მაისიდა</a:t>
            </a:r>
            <a:r>
              <a:rPr lang="en-US" sz="1200" dirty="0"/>
              <a:t>ნ </a:t>
            </a:r>
            <a:r>
              <a:rPr lang="ka-GE" sz="1200" dirty="0" smtClean="0"/>
              <a:t> </a:t>
            </a:r>
            <a:r>
              <a:rPr lang="en-US" sz="1200" b="1" dirty="0" smtClean="0">
                <a:solidFill>
                  <a:srgbClr val="02FCFF"/>
                </a:solidFill>
              </a:rPr>
              <a:t>6 </a:t>
            </a:r>
            <a:r>
              <a:rPr lang="en-US" sz="1200" b="1" dirty="0">
                <a:solidFill>
                  <a:srgbClr val="02FCFF"/>
                </a:solidFill>
              </a:rPr>
              <a:t>თვის განმავლობაში.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931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0227" y="1119981"/>
            <a:ext cx="6463546" cy="323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ka-GE" sz="1200" b="1" u="sng" dirty="0">
                <a:solidFill>
                  <a:srgbClr val="002D7B"/>
                </a:solidFill>
              </a:rPr>
              <a:t>საგადასახადო შეღავათის გამოყენების წესი:</a:t>
            </a:r>
            <a:endParaRPr lang="en-US" sz="1200" b="1" u="sng" dirty="0">
              <a:solidFill>
                <a:srgbClr val="002D7B"/>
              </a:solidFill>
            </a:endParaRPr>
          </a:p>
          <a:p>
            <a:r>
              <a:rPr lang="ka-GE" sz="1100" dirty="0" smtClean="0"/>
              <a:t>           </a:t>
            </a:r>
            <a:r>
              <a:rPr lang="ka-GE" sz="1100" dirty="0" smtClean="0">
                <a:solidFill>
                  <a:srgbClr val="002D7B"/>
                </a:solidFill>
              </a:rPr>
              <a:t>დამქირავებელი </a:t>
            </a:r>
            <a:r>
              <a:rPr lang="ka-GE" sz="1100" dirty="0">
                <a:solidFill>
                  <a:srgbClr val="002D7B"/>
                </a:solidFill>
              </a:rPr>
              <a:t>2020 წლის მაისი-ოქტომბრის პერიოდში გადახდილ ხელფასზე, </a:t>
            </a:r>
            <a:r>
              <a:rPr lang="ka-GE" sz="1100" dirty="0" smtClean="0">
                <a:solidFill>
                  <a:srgbClr val="002D7B"/>
                </a:solidFill>
              </a:rPr>
              <a:t/>
            </a:r>
            <a:br>
              <a:rPr lang="ka-GE" sz="1100" dirty="0" smtClean="0">
                <a:solidFill>
                  <a:srgbClr val="002D7B"/>
                </a:solidFill>
              </a:rPr>
            </a:br>
            <a:r>
              <a:rPr lang="ka-GE" sz="1100" dirty="0" smtClean="0">
                <a:solidFill>
                  <a:srgbClr val="002D7B"/>
                </a:solidFill>
              </a:rPr>
              <a:t>           საშემოსავლო </a:t>
            </a:r>
            <a:r>
              <a:rPr lang="ka-GE" sz="1100" dirty="0">
                <a:solidFill>
                  <a:srgbClr val="002D7B"/>
                </a:solidFill>
              </a:rPr>
              <a:t>გადასახადის გაანგარიშებას მოახდენს ახალი საგადასახადო </a:t>
            </a:r>
            <a:r>
              <a:rPr lang="ka-GE" sz="1100" dirty="0" smtClean="0">
                <a:solidFill>
                  <a:srgbClr val="002D7B"/>
                </a:solidFill>
              </a:rPr>
              <a:t/>
            </a:r>
            <a:br>
              <a:rPr lang="ka-GE" sz="1100" dirty="0" smtClean="0">
                <a:solidFill>
                  <a:srgbClr val="002D7B"/>
                </a:solidFill>
              </a:rPr>
            </a:br>
            <a:r>
              <a:rPr lang="ka-GE" sz="1100" dirty="0" smtClean="0">
                <a:solidFill>
                  <a:srgbClr val="002D7B"/>
                </a:solidFill>
              </a:rPr>
              <a:t>           შეღავათის </a:t>
            </a:r>
            <a:r>
              <a:rPr lang="ka-GE" sz="1100" dirty="0">
                <a:solidFill>
                  <a:srgbClr val="002D7B"/>
                </a:solidFill>
              </a:rPr>
              <a:t>გათვალისწინებით, რომლის დეკლარირება მოხდება ხელფასის გაცემის </a:t>
            </a:r>
            <a:r>
              <a:rPr lang="ka-GE" sz="1100" dirty="0" smtClean="0">
                <a:solidFill>
                  <a:srgbClr val="002D7B"/>
                </a:solidFill>
              </a:rPr>
              <a:t/>
            </a:r>
            <a:br>
              <a:rPr lang="ka-GE" sz="1100" dirty="0" smtClean="0">
                <a:solidFill>
                  <a:srgbClr val="002D7B"/>
                </a:solidFill>
              </a:rPr>
            </a:br>
            <a:r>
              <a:rPr lang="ka-GE" sz="1100" dirty="0" smtClean="0">
                <a:solidFill>
                  <a:srgbClr val="002D7B"/>
                </a:solidFill>
              </a:rPr>
              <a:t>           თვის </a:t>
            </a:r>
            <a:r>
              <a:rPr lang="ka-GE" sz="1100" dirty="0">
                <a:solidFill>
                  <a:srgbClr val="002D7B"/>
                </a:solidFill>
              </a:rPr>
              <a:t>მომდევნო თვის 15 რიცხვამდე.</a:t>
            </a:r>
          </a:p>
          <a:p>
            <a:pPr algn="just"/>
            <a:endParaRPr lang="ka-GE" sz="1348" dirty="0"/>
          </a:p>
          <a:p>
            <a:pPr>
              <a:spcAft>
                <a:spcPts val="600"/>
              </a:spcAft>
            </a:pPr>
            <a:r>
              <a:rPr lang="ka-GE" sz="1200" b="1" u="sng" dirty="0" smtClean="0">
                <a:solidFill>
                  <a:srgbClr val="002D7B"/>
                </a:solidFill>
              </a:rPr>
              <a:t>საშემოსავლო გადასახადში მოქმედი სხვა შეღავათები:</a:t>
            </a:r>
          </a:p>
          <a:p>
            <a:r>
              <a:rPr lang="ka-GE" sz="1100" dirty="0" smtClean="0"/>
              <a:t>           </a:t>
            </a:r>
            <a:r>
              <a:rPr lang="ka-GE" sz="1100" dirty="0" smtClean="0">
                <a:solidFill>
                  <a:srgbClr val="002D7B"/>
                </a:solidFill>
              </a:rPr>
              <a:t>დაქირავებით მომუშავე პირი პარალელურად ისარგებლებს საშემოსავლო  </a:t>
            </a:r>
            <a:br>
              <a:rPr lang="ka-GE" sz="1100" dirty="0" smtClean="0">
                <a:solidFill>
                  <a:srgbClr val="002D7B"/>
                </a:solidFill>
              </a:rPr>
            </a:br>
            <a:r>
              <a:rPr lang="ka-GE" sz="1100" dirty="0" smtClean="0">
                <a:solidFill>
                  <a:srgbClr val="002D7B"/>
                </a:solidFill>
              </a:rPr>
              <a:t>           გადასახადში არსებული ყველა იმ შეღავათით, რომელიც აქამდე არსებობდა:</a:t>
            </a:r>
          </a:p>
          <a:p>
            <a:endParaRPr lang="ka-GE" sz="1100" dirty="0">
              <a:solidFill>
                <a:srgbClr val="002D7B"/>
              </a:solidFill>
            </a:endParaRPr>
          </a:p>
          <a:p>
            <a:pPr marL="628630" lvl="1" indent="-171450">
              <a:buFont typeface="Sylfaen" panose="010A0502050306030303" pitchFamily="18" charset="0"/>
              <a:buChar char="▪"/>
            </a:pPr>
            <a:r>
              <a:rPr lang="ka-GE" sz="1100" dirty="0">
                <a:solidFill>
                  <a:srgbClr val="002D7B"/>
                </a:solidFill>
              </a:rPr>
              <a:t>შეზღუდული შესაძლებლობის მქონე </a:t>
            </a:r>
            <a:r>
              <a:rPr lang="ka-GE" sz="1100" dirty="0" smtClean="0">
                <a:solidFill>
                  <a:srgbClr val="002D7B"/>
                </a:solidFill>
              </a:rPr>
              <a:t>პირებისთვის</a:t>
            </a:r>
            <a:r>
              <a:rPr lang="ka-GE" sz="1100" dirty="0">
                <a:solidFill>
                  <a:srgbClr val="002D7B"/>
                </a:solidFill>
              </a:rPr>
              <a:t>;</a:t>
            </a:r>
          </a:p>
          <a:p>
            <a:pPr marL="628630" lvl="1" indent="-171450">
              <a:buFont typeface="Sylfaen" panose="010A0502050306030303" pitchFamily="18" charset="0"/>
              <a:buChar char="▪"/>
            </a:pPr>
            <a:r>
              <a:rPr lang="ka-GE" sz="1100" dirty="0">
                <a:solidFill>
                  <a:srgbClr val="002D7B"/>
                </a:solidFill>
              </a:rPr>
              <a:t>ომის </a:t>
            </a:r>
            <a:r>
              <a:rPr lang="ka-GE" sz="1100" dirty="0" smtClean="0">
                <a:solidFill>
                  <a:srgbClr val="002D7B"/>
                </a:solidFill>
              </a:rPr>
              <a:t>ვეტერანებისთვის</a:t>
            </a:r>
            <a:r>
              <a:rPr lang="ka-GE" sz="1100" dirty="0">
                <a:solidFill>
                  <a:srgbClr val="002D7B"/>
                </a:solidFill>
              </a:rPr>
              <a:t>;</a:t>
            </a:r>
          </a:p>
          <a:p>
            <a:pPr marL="628630" lvl="1" indent="-171450">
              <a:buFont typeface="Sylfaen" panose="010A0502050306030303" pitchFamily="18" charset="0"/>
              <a:buChar char="▪"/>
            </a:pPr>
            <a:r>
              <a:rPr lang="ka-GE" sz="1100" dirty="0" smtClean="0">
                <a:solidFill>
                  <a:srgbClr val="002D7B"/>
                </a:solidFill>
              </a:rPr>
              <a:t>მარტოხელა </a:t>
            </a:r>
            <a:r>
              <a:rPr lang="ka-GE" sz="1100" dirty="0">
                <a:solidFill>
                  <a:srgbClr val="002D7B"/>
                </a:solidFill>
              </a:rPr>
              <a:t>დედის სტატუსის მქონე პირებისთვის;</a:t>
            </a:r>
          </a:p>
          <a:p>
            <a:pPr marL="628630" lvl="1" indent="-171450">
              <a:buFont typeface="Sylfaen" panose="010A0502050306030303" pitchFamily="18" charset="0"/>
              <a:buChar char="▪"/>
            </a:pPr>
            <a:r>
              <a:rPr lang="ka-GE" sz="1100" dirty="0">
                <a:solidFill>
                  <a:srgbClr val="002D7B"/>
                </a:solidFill>
              </a:rPr>
              <a:t>პირებისთვის, რომლებმაც იშვილეს ბავშვი (შვილად აყვანიდან 1 წლის განმავლობაში);</a:t>
            </a:r>
          </a:p>
          <a:p>
            <a:pPr marL="628630" lvl="1" indent="-171450">
              <a:buFont typeface="Sylfaen" panose="010A0502050306030303" pitchFamily="18" charset="0"/>
              <a:buChar char="▪"/>
            </a:pPr>
            <a:r>
              <a:rPr lang="ka-GE" sz="1100" dirty="0">
                <a:solidFill>
                  <a:srgbClr val="002D7B"/>
                </a:solidFill>
              </a:rPr>
              <a:t>პირებისთვის, რომლებმაც მინდობით აღსაზრდელად </a:t>
            </a:r>
            <a:r>
              <a:rPr lang="ka-GE" sz="1100" dirty="0" smtClean="0">
                <a:solidFill>
                  <a:srgbClr val="002D7B"/>
                </a:solidFill>
              </a:rPr>
              <a:t>აიყვანეს </a:t>
            </a:r>
            <a:r>
              <a:rPr lang="ka-GE" sz="1100" dirty="0">
                <a:solidFill>
                  <a:srgbClr val="002D7B"/>
                </a:solidFill>
              </a:rPr>
              <a:t>ბავშვი;</a:t>
            </a:r>
          </a:p>
          <a:p>
            <a:pPr marL="628630" lvl="1" indent="-171450">
              <a:buFont typeface="Sylfaen" panose="010A0502050306030303" pitchFamily="18" charset="0"/>
              <a:buChar char="▪"/>
            </a:pPr>
            <a:r>
              <a:rPr lang="ka-GE" sz="1100" dirty="0">
                <a:solidFill>
                  <a:srgbClr val="002D7B"/>
                </a:solidFill>
              </a:rPr>
              <a:t>მაღალმთიან დასახლებაში მუდმივად მცხოვრები პირებისთვის და სხვ.</a:t>
            </a:r>
          </a:p>
          <a:p>
            <a:pPr algn="just"/>
            <a:endParaRPr lang="ka-GE" sz="1348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4925537"/>
            <a:ext cx="1597731" cy="156844"/>
          </a:xfrm>
        </p:spPr>
        <p:txBody>
          <a:bodyPr/>
          <a:lstStyle/>
          <a:p>
            <a:r>
              <a:rPr lang="ka-GE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593" y="662781"/>
            <a:ext cx="6544180" cy="45719"/>
          </a:xfrm>
          <a:prstGeom prst="rect">
            <a:avLst/>
          </a:prstGeom>
          <a:solidFill>
            <a:srgbClr val="02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59593" y="357981"/>
            <a:ext cx="6624814" cy="523067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ka-GE" sz="1498" b="1" dirty="0">
                <a:solidFill>
                  <a:srgbClr val="002D7B"/>
                </a:solidFill>
              </a:rPr>
              <a:t>დაქირავებით დასაქმებულები, რომლებმაც შეინარჩუნეს სამუშაო ადგილი</a:t>
            </a:r>
            <a:endParaRPr lang="en-US" sz="1498" b="1" dirty="0">
              <a:solidFill>
                <a:srgbClr val="002D7B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76400" y="1500981"/>
            <a:ext cx="0" cy="533400"/>
          </a:xfrm>
          <a:prstGeom prst="line">
            <a:avLst/>
          </a:prstGeom>
          <a:ln w="38100">
            <a:solidFill>
              <a:srgbClr val="02F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76400" y="2643981"/>
            <a:ext cx="0" cy="304800"/>
          </a:xfrm>
          <a:prstGeom prst="line">
            <a:avLst/>
          </a:prstGeom>
          <a:ln w="38100">
            <a:solidFill>
              <a:srgbClr val="02F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26651"/>
            <a:ext cx="517978" cy="5179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799" y="1180759"/>
            <a:ext cx="153588" cy="1535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211" y="2318590"/>
            <a:ext cx="153588" cy="1535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8" y="3548525"/>
            <a:ext cx="994510" cy="9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2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231" y="1177974"/>
            <a:ext cx="286398" cy="2863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861" y="2214878"/>
            <a:ext cx="286398" cy="28639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246162" y="3659970"/>
            <a:ext cx="277796" cy="286398"/>
            <a:chOff x="1082224" y="2175877"/>
            <a:chExt cx="277796" cy="286398"/>
          </a:xfrm>
        </p:grpSpPr>
        <p:sp>
          <p:nvSpPr>
            <p:cNvPr id="24" name="Rectangle 23"/>
            <p:cNvSpPr/>
            <p:nvPr/>
          </p:nvSpPr>
          <p:spPr>
            <a:xfrm>
              <a:off x="1082224" y="2175877"/>
              <a:ext cx="277796" cy="286398"/>
            </a:xfrm>
            <a:prstGeom prst="rect">
              <a:avLst/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000" y="2240512"/>
              <a:ext cx="152400" cy="17486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36309" y="214146"/>
            <a:ext cx="7271381" cy="634570"/>
            <a:chOff x="689581" y="205581"/>
            <a:chExt cx="7271381" cy="634570"/>
          </a:xfrm>
        </p:grpSpPr>
        <p:sp>
          <p:nvSpPr>
            <p:cNvPr id="8" name="Rectangle 7"/>
            <p:cNvSpPr/>
            <p:nvPr/>
          </p:nvSpPr>
          <p:spPr>
            <a:xfrm>
              <a:off x="1259948" y="509249"/>
              <a:ext cx="6544180" cy="45719"/>
            </a:xfrm>
            <a:prstGeom prst="rect">
              <a:avLst/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1259948" y="205581"/>
              <a:ext cx="6701014" cy="523067"/>
            </a:xfrm>
            <a:prstGeom prst="rect">
              <a:avLst/>
            </a:prstGeom>
          </p:spPr>
          <p:txBody>
            <a:bodyPr vert="horz" lIns="68474" tIns="34237" rIns="68474" bIns="34237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/>
              <a:r>
                <a:rPr lang="ka-GE" sz="1600" b="1" dirty="0">
                  <a:solidFill>
                    <a:srgbClr val="002D7B"/>
                  </a:solidFill>
                </a:rPr>
                <a:t>დაქირავებით დასაქმებულები, რომელთაც აღარ ერიცხებათ ხელფასი</a:t>
              </a:r>
              <a:endParaRPr lang="en-US" sz="1600" b="1" dirty="0">
                <a:solidFill>
                  <a:srgbClr val="002D7B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89581" y="269784"/>
              <a:ext cx="570367" cy="570367"/>
              <a:chOff x="556572" y="166348"/>
              <a:chExt cx="685800" cy="6858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7093" y="333576"/>
                <a:ext cx="424758" cy="351343"/>
              </a:xfrm>
              <a:prstGeom prst="rect">
                <a:avLst/>
              </a:prstGeom>
            </p:spPr>
          </p:pic>
          <p:sp>
            <p:nvSpPr>
              <p:cNvPr id="10" name="Donut 9"/>
              <p:cNvSpPr/>
              <p:nvPr/>
            </p:nvSpPr>
            <p:spPr>
              <a:xfrm>
                <a:off x="556572" y="166348"/>
                <a:ext cx="685800" cy="685800"/>
              </a:xfrm>
              <a:prstGeom prst="donut">
                <a:avLst>
                  <a:gd name="adj" fmla="val 9231"/>
                </a:avLst>
              </a:prstGeom>
              <a:solidFill>
                <a:srgbClr val="02F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3420000" y="1620000"/>
            <a:ext cx="1304400" cy="216000"/>
          </a:xfrm>
          <a:prstGeom prst="rect">
            <a:avLst/>
          </a:prstGeom>
          <a:solidFill>
            <a:srgbClr val="002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334001" y="4104506"/>
            <a:ext cx="1828800" cy="216000"/>
          </a:xfrm>
          <a:prstGeom prst="rect">
            <a:avLst/>
          </a:prstGeom>
          <a:solidFill>
            <a:srgbClr val="002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4925537"/>
            <a:ext cx="1597731" cy="156844"/>
          </a:xfrm>
        </p:spPr>
        <p:txBody>
          <a:bodyPr/>
          <a:lstStyle/>
          <a:p>
            <a:r>
              <a:rPr lang="ka-GE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5" y="3646207"/>
            <a:ext cx="893825" cy="8938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48430" y="1154493"/>
            <a:ext cx="6223970" cy="3411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a-GE" sz="1400" b="1" u="sng" dirty="0">
                <a:solidFill>
                  <a:srgbClr val="002D7B"/>
                </a:solidFill>
              </a:rPr>
              <a:t>კომპენსაციის ფორმა:</a:t>
            </a:r>
          </a:p>
          <a:p>
            <a:r>
              <a:rPr lang="ka-GE" sz="1348" dirty="0" smtClean="0"/>
              <a:t>    </a:t>
            </a:r>
            <a:r>
              <a:rPr lang="ka-GE" sz="1348" dirty="0" smtClean="0">
                <a:solidFill>
                  <a:srgbClr val="002D7B"/>
                </a:solidFill>
              </a:rPr>
              <a:t>მიმდინარე </a:t>
            </a:r>
            <a:r>
              <a:rPr lang="ka-GE" sz="1348" dirty="0">
                <a:solidFill>
                  <a:srgbClr val="002D7B"/>
                </a:solidFill>
              </a:rPr>
              <a:t>წლის მაისიდან დაიწყება სახელმწიფო ბიუჯეტიდან ფულადი </a:t>
            </a:r>
            <a:r>
              <a:rPr lang="ka-GE" sz="1348" dirty="0" smtClean="0">
                <a:solidFill>
                  <a:srgbClr val="002D7B"/>
                </a:solidFill>
              </a:rPr>
              <a:t>  </a:t>
            </a:r>
            <a:r>
              <a:rPr lang="ka-GE" sz="1348" dirty="0" smtClean="0"/>
              <a:t/>
            </a:r>
            <a:br>
              <a:rPr lang="ka-GE" sz="1348" dirty="0" smtClean="0"/>
            </a:br>
            <a:r>
              <a:rPr lang="ka-GE" sz="1348" dirty="0" smtClean="0">
                <a:solidFill>
                  <a:srgbClr val="002D7B"/>
                </a:solidFill>
              </a:rPr>
              <a:t>    კომპენსაციის </a:t>
            </a:r>
            <a:r>
              <a:rPr lang="ka-GE" sz="1348" dirty="0">
                <a:solidFill>
                  <a:srgbClr val="002D7B"/>
                </a:solidFill>
              </a:rPr>
              <a:t>გაცემა </a:t>
            </a:r>
            <a:r>
              <a:rPr lang="ka-GE" sz="1348" b="1" dirty="0">
                <a:solidFill>
                  <a:srgbClr val="02FCFF"/>
                </a:solidFill>
              </a:rPr>
              <a:t>აპრილის თვეში </a:t>
            </a:r>
            <a:r>
              <a:rPr lang="en-US" sz="1348" b="1" dirty="0" smtClean="0">
                <a:solidFill>
                  <a:srgbClr val="02FCFF"/>
                </a:solidFill>
              </a:rPr>
              <a:t> </a:t>
            </a:r>
            <a:r>
              <a:rPr lang="ka-GE" sz="1348" dirty="0" smtClean="0">
                <a:solidFill>
                  <a:srgbClr val="002D7B"/>
                </a:solidFill>
              </a:rPr>
              <a:t>შრომის </a:t>
            </a:r>
            <a:r>
              <a:rPr lang="ka-GE" sz="1348" dirty="0">
                <a:solidFill>
                  <a:srgbClr val="002D7B"/>
                </a:solidFill>
              </a:rPr>
              <a:t>ანაზღაურების გარეშე </a:t>
            </a:r>
            <a:r>
              <a:rPr lang="ka-GE" sz="1348" dirty="0" smtClean="0">
                <a:solidFill>
                  <a:srgbClr val="002D7B"/>
                </a:solidFill>
              </a:rPr>
              <a:t/>
            </a:r>
            <a:br>
              <a:rPr lang="ka-GE" sz="1348" dirty="0" smtClean="0">
                <a:solidFill>
                  <a:srgbClr val="002D7B"/>
                </a:solidFill>
              </a:rPr>
            </a:br>
            <a:r>
              <a:rPr lang="ka-GE" sz="1348" dirty="0" smtClean="0">
                <a:solidFill>
                  <a:srgbClr val="002D7B"/>
                </a:solidFill>
              </a:rPr>
              <a:t>    დარჩენილ </a:t>
            </a:r>
            <a:r>
              <a:rPr lang="ka-GE" sz="1348" dirty="0">
                <a:solidFill>
                  <a:srgbClr val="002D7B"/>
                </a:solidFill>
              </a:rPr>
              <a:t>პირთათვის.</a:t>
            </a:r>
          </a:p>
          <a:p>
            <a:pPr algn="just"/>
            <a:endParaRPr lang="ka-GE" sz="1348" dirty="0"/>
          </a:p>
          <a:p>
            <a:pPr algn="just"/>
            <a:r>
              <a:rPr lang="ka-GE" sz="1400" b="1" u="sng" dirty="0">
                <a:solidFill>
                  <a:srgbClr val="002D7B"/>
                </a:solidFill>
              </a:rPr>
              <a:t>კომპენსაცია:</a:t>
            </a:r>
          </a:p>
          <a:p>
            <a:r>
              <a:rPr lang="ka-GE" sz="1348" dirty="0" smtClean="0">
                <a:solidFill>
                  <a:srgbClr val="002D7B"/>
                </a:solidFill>
              </a:rPr>
              <a:t>    კომპენსაციის </a:t>
            </a:r>
            <a:r>
              <a:rPr lang="ka-GE" sz="1348" dirty="0">
                <a:solidFill>
                  <a:srgbClr val="002D7B"/>
                </a:solidFill>
              </a:rPr>
              <a:t>მიღება შეეძლებათ დაქირავებულებს, რომლებსაც 2020 წლის </a:t>
            </a:r>
            <a:r>
              <a:rPr lang="ka-GE" sz="1348" dirty="0" smtClean="0">
                <a:solidFill>
                  <a:srgbClr val="002D7B"/>
                </a:solidFill>
              </a:rPr>
              <a:t/>
            </a:r>
            <a:br>
              <a:rPr lang="ka-GE" sz="1348" dirty="0" smtClean="0">
                <a:solidFill>
                  <a:srgbClr val="002D7B"/>
                </a:solidFill>
              </a:rPr>
            </a:br>
            <a:r>
              <a:rPr lang="ka-GE" sz="1348" dirty="0" smtClean="0">
                <a:solidFill>
                  <a:srgbClr val="002D7B"/>
                </a:solidFill>
              </a:rPr>
              <a:t>    პირველ </a:t>
            </a:r>
            <a:r>
              <a:rPr lang="ka-GE" sz="1348" dirty="0">
                <a:solidFill>
                  <a:srgbClr val="002D7B"/>
                </a:solidFill>
              </a:rPr>
              <a:t>სამ თვეში (იანვარი, თებერვალი, მარტი) ერთხელ მაინც აქვთ </a:t>
            </a:r>
            <a:r>
              <a:rPr lang="ka-GE" sz="1348" dirty="0" smtClean="0">
                <a:solidFill>
                  <a:srgbClr val="002D7B"/>
                </a:solidFill>
              </a:rPr>
              <a:t/>
            </a:r>
            <a:br>
              <a:rPr lang="ka-GE" sz="1348" dirty="0" smtClean="0">
                <a:solidFill>
                  <a:srgbClr val="002D7B"/>
                </a:solidFill>
              </a:rPr>
            </a:br>
            <a:r>
              <a:rPr lang="ka-GE" sz="1348" dirty="0" smtClean="0">
                <a:solidFill>
                  <a:srgbClr val="002D7B"/>
                </a:solidFill>
              </a:rPr>
              <a:t>    აღებული </a:t>
            </a:r>
            <a:r>
              <a:rPr lang="ka-GE" sz="1348" dirty="0">
                <a:solidFill>
                  <a:srgbClr val="002D7B"/>
                </a:solidFill>
              </a:rPr>
              <a:t>ხელფასი და შემდეგ თვეში (თვეებში) ვეღარ იღებენ შრომის </a:t>
            </a:r>
            <a:r>
              <a:rPr lang="ka-GE" sz="1348" dirty="0" smtClean="0">
                <a:solidFill>
                  <a:srgbClr val="002D7B"/>
                </a:solidFill>
              </a:rPr>
              <a:t/>
            </a:r>
            <a:br>
              <a:rPr lang="ka-GE" sz="1348" dirty="0" smtClean="0">
                <a:solidFill>
                  <a:srgbClr val="002D7B"/>
                </a:solidFill>
              </a:rPr>
            </a:br>
            <a:r>
              <a:rPr lang="ka-GE" sz="1348" dirty="0" smtClean="0">
                <a:solidFill>
                  <a:srgbClr val="002D7B"/>
                </a:solidFill>
              </a:rPr>
              <a:t>    ანაზღაურებას</a:t>
            </a:r>
            <a:r>
              <a:rPr lang="ka-GE" sz="1348" dirty="0">
                <a:solidFill>
                  <a:srgbClr val="002D7B"/>
                </a:solidFill>
              </a:rPr>
              <a:t>. ამის შესახებ ინფორმაციას საგადასახადო ორგანოში </a:t>
            </a:r>
            <a:r>
              <a:rPr lang="ka-GE" sz="1348" dirty="0" smtClean="0">
                <a:solidFill>
                  <a:srgbClr val="002D7B"/>
                </a:solidFill>
              </a:rPr>
              <a:t/>
            </a:r>
            <a:br>
              <a:rPr lang="ka-GE" sz="1348" dirty="0" smtClean="0">
                <a:solidFill>
                  <a:srgbClr val="002D7B"/>
                </a:solidFill>
              </a:rPr>
            </a:br>
            <a:r>
              <a:rPr lang="ka-GE" sz="1348" dirty="0" smtClean="0">
                <a:solidFill>
                  <a:srgbClr val="002D7B"/>
                </a:solidFill>
              </a:rPr>
              <a:t>    წარმოადგენს </a:t>
            </a:r>
            <a:r>
              <a:rPr lang="ka-GE" sz="1348" dirty="0">
                <a:solidFill>
                  <a:srgbClr val="002D7B"/>
                </a:solidFill>
              </a:rPr>
              <a:t>დამქირავებელი.</a:t>
            </a:r>
          </a:p>
          <a:p>
            <a:pPr algn="just"/>
            <a:endParaRPr lang="ka-GE" sz="1348" dirty="0"/>
          </a:p>
          <a:p>
            <a:r>
              <a:rPr lang="ka-GE" sz="1400" b="1" u="sng" dirty="0">
                <a:solidFill>
                  <a:srgbClr val="002D7B"/>
                </a:solidFill>
              </a:rPr>
              <a:t>კომპენსაციის ოდენობა და პერიოდი:</a:t>
            </a:r>
            <a:endParaRPr lang="en-US" sz="1400" u="sng" dirty="0">
              <a:solidFill>
                <a:srgbClr val="002D7B"/>
              </a:solidFill>
            </a:endParaRPr>
          </a:p>
          <a:p>
            <a:r>
              <a:rPr lang="ka-GE" sz="1348" dirty="0" smtClean="0"/>
              <a:t>    </a:t>
            </a:r>
            <a:r>
              <a:rPr lang="ka-GE" sz="1348" dirty="0" smtClean="0">
                <a:solidFill>
                  <a:srgbClr val="002D7B"/>
                </a:solidFill>
              </a:rPr>
              <a:t>აღნიშნული </a:t>
            </a:r>
            <a:r>
              <a:rPr lang="ka-GE" sz="1348" dirty="0">
                <a:solidFill>
                  <a:srgbClr val="002D7B"/>
                </a:solidFill>
              </a:rPr>
              <a:t>პირების დასახმარებლად დაწესდა 1200 ლარიანი კომპენსაცია, </a:t>
            </a:r>
            <a:r>
              <a:rPr lang="ka-GE" sz="1348" dirty="0" smtClean="0">
                <a:solidFill>
                  <a:srgbClr val="002D7B"/>
                </a:solidFill>
              </a:rPr>
              <a:t>  </a:t>
            </a:r>
            <a:r>
              <a:rPr lang="ka-GE" sz="1348" dirty="0" smtClean="0"/>
              <a:t/>
            </a:r>
            <a:br>
              <a:rPr lang="ka-GE" sz="1348" dirty="0" smtClean="0"/>
            </a:br>
            <a:r>
              <a:rPr lang="ka-GE" sz="1348" dirty="0" smtClean="0"/>
              <a:t>    </a:t>
            </a:r>
            <a:r>
              <a:rPr lang="ka-GE" sz="1348" dirty="0" smtClean="0">
                <a:solidFill>
                  <a:srgbClr val="002D7B"/>
                </a:solidFill>
              </a:rPr>
              <a:t>რომლის </a:t>
            </a:r>
            <a:r>
              <a:rPr lang="ka-GE" sz="1348" dirty="0">
                <a:solidFill>
                  <a:srgbClr val="002D7B"/>
                </a:solidFill>
              </a:rPr>
              <a:t>გაცემა განხორციელდება მომდევნო </a:t>
            </a:r>
            <a:r>
              <a:rPr lang="en-US" sz="1348" dirty="0" smtClean="0">
                <a:solidFill>
                  <a:srgbClr val="002D7B"/>
                </a:solidFill>
              </a:rPr>
              <a:t> </a:t>
            </a:r>
            <a:r>
              <a:rPr lang="ka-GE" sz="1348" b="1" dirty="0" smtClean="0">
                <a:solidFill>
                  <a:srgbClr val="02FCFF"/>
                </a:solidFill>
              </a:rPr>
              <a:t>6 </a:t>
            </a:r>
            <a:r>
              <a:rPr lang="ka-GE" sz="1348" b="1" dirty="0">
                <a:solidFill>
                  <a:srgbClr val="02FCFF"/>
                </a:solidFill>
              </a:rPr>
              <a:t>თვის განმავლობაში, </a:t>
            </a:r>
            <a:r>
              <a:rPr lang="ka-GE" sz="1348" b="1" dirty="0" smtClean="0">
                <a:solidFill>
                  <a:srgbClr val="02FCFF"/>
                </a:solidFill>
              </a:rPr>
              <a:t/>
            </a:r>
            <a:br>
              <a:rPr lang="ka-GE" sz="1348" b="1" dirty="0" smtClean="0">
                <a:solidFill>
                  <a:srgbClr val="02FCFF"/>
                </a:solidFill>
              </a:rPr>
            </a:br>
            <a:r>
              <a:rPr lang="ka-GE" sz="1348" dirty="0" smtClean="0">
                <a:solidFill>
                  <a:srgbClr val="002D7B"/>
                </a:solidFill>
              </a:rPr>
              <a:t>    ყოველთვიურად </a:t>
            </a:r>
            <a:r>
              <a:rPr lang="ka-GE" sz="1348" dirty="0">
                <a:solidFill>
                  <a:srgbClr val="002D7B"/>
                </a:solidFill>
              </a:rPr>
              <a:t>200 ლარის ოდენობით.</a:t>
            </a:r>
          </a:p>
        </p:txBody>
      </p:sp>
    </p:spTree>
    <p:extLst>
      <p:ext uri="{BB962C8B-B14F-4D97-AF65-F5344CB8AC3E}">
        <p14:creationId xmlns:p14="http://schemas.microsoft.com/office/powerpoint/2010/main" val="3189211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4925537"/>
            <a:ext cx="1597731" cy="15684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95460" y="205581"/>
            <a:ext cx="6953080" cy="634613"/>
            <a:chOff x="845910" y="205581"/>
            <a:chExt cx="6953080" cy="634613"/>
          </a:xfrm>
        </p:grpSpPr>
        <p:sp>
          <p:nvSpPr>
            <p:cNvPr id="8" name="Rectangle 7"/>
            <p:cNvSpPr/>
            <p:nvPr/>
          </p:nvSpPr>
          <p:spPr>
            <a:xfrm>
              <a:off x="1434505" y="500630"/>
              <a:ext cx="6274990" cy="45719"/>
            </a:xfrm>
            <a:prstGeom prst="rect">
              <a:avLst/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1345009" y="205581"/>
              <a:ext cx="6453981" cy="523067"/>
            </a:xfrm>
            <a:prstGeom prst="rect">
              <a:avLst/>
            </a:prstGeom>
          </p:spPr>
          <p:txBody>
            <a:bodyPr vert="horz" lIns="68474" tIns="34237" rIns="68474" bIns="34237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/>
              <a:r>
                <a:rPr lang="ka-GE" sz="1498" b="1" dirty="0">
                  <a:solidFill>
                    <a:srgbClr val="002D7B"/>
                  </a:solidFill>
                </a:rPr>
                <a:t>დაქირავებით დასაქმებულები, რომელთაც აღარ ერიცხებათ ხელფასი</a:t>
              </a:r>
              <a:endParaRPr lang="en-US" sz="1498" b="1" dirty="0">
                <a:solidFill>
                  <a:srgbClr val="002D7B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4450" y="363584"/>
              <a:ext cx="430609" cy="319809"/>
            </a:xfrm>
            <a:prstGeom prst="rect">
              <a:avLst/>
            </a:prstGeom>
          </p:spPr>
        </p:pic>
        <p:sp>
          <p:nvSpPr>
            <p:cNvPr id="12" name="Donut 11"/>
            <p:cNvSpPr/>
            <p:nvPr/>
          </p:nvSpPr>
          <p:spPr>
            <a:xfrm>
              <a:off x="845910" y="252503"/>
              <a:ext cx="587691" cy="587691"/>
            </a:xfrm>
            <a:prstGeom prst="donut">
              <a:avLst>
                <a:gd name="adj" fmla="val 9231"/>
              </a:avLst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85117" y="986778"/>
            <a:ext cx="6773767" cy="3431067"/>
            <a:chOff x="1093492" y="986778"/>
            <a:chExt cx="6773767" cy="3431067"/>
          </a:xfrm>
        </p:grpSpPr>
        <p:sp>
          <p:nvSpPr>
            <p:cNvPr id="2" name="Rectangle 1"/>
            <p:cNvSpPr/>
            <p:nvPr/>
          </p:nvSpPr>
          <p:spPr>
            <a:xfrm>
              <a:off x="1460774" y="986778"/>
              <a:ext cx="6406485" cy="3431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spcAft>
                  <a:spcPts val="600"/>
                </a:spcAft>
              </a:pPr>
              <a:r>
                <a:rPr lang="ka-GE" sz="1300" b="1" u="sng" dirty="0">
                  <a:solidFill>
                    <a:srgbClr val="002D7B"/>
                  </a:solidFill>
                </a:rPr>
                <a:t>კომპენსაციის მოთხოვნის წესი:</a:t>
              </a:r>
            </a:p>
            <a:p>
              <a:r>
                <a:rPr lang="ka-GE" sz="1100" dirty="0" smtClean="0">
                  <a:solidFill>
                    <a:srgbClr val="002D7B"/>
                  </a:solidFill>
                </a:rPr>
                <a:t>   დამქირავებელი </a:t>
              </a:r>
              <a:r>
                <a:rPr lang="ka-GE" sz="1100" dirty="0">
                  <a:solidFill>
                    <a:srgbClr val="002D7B"/>
                  </a:solidFill>
                </a:rPr>
                <a:t>ყოველი თვის 15 რიცხვამდე (საშემოსავლო გადასახადის </a:t>
              </a:r>
              <a:r>
                <a:rPr lang="en-US" sz="1100" dirty="0">
                  <a:solidFill>
                    <a:srgbClr val="002D7B"/>
                  </a:solidFill>
                </a:rPr>
                <a:t> </a:t>
              </a:r>
              <a:r>
                <a:rPr lang="ka-GE" sz="1100" dirty="0">
                  <a:solidFill>
                    <a:srgbClr val="002D7B"/>
                  </a:solidFill>
                </a:rPr>
                <a:t>დეკლარაციასთან </a:t>
              </a:r>
              <a:r>
                <a:rPr lang="ka-GE" sz="1100" dirty="0" smtClean="0">
                  <a:solidFill>
                    <a:srgbClr val="002D7B"/>
                  </a:solidFill>
                </a:rPr>
                <a:t/>
              </a:r>
              <a:br>
                <a:rPr lang="ka-GE" sz="1100" dirty="0" smtClean="0">
                  <a:solidFill>
                    <a:srgbClr val="002D7B"/>
                  </a:solidFill>
                </a:rPr>
              </a:br>
              <a:r>
                <a:rPr lang="ka-GE" sz="1100" dirty="0" smtClean="0">
                  <a:solidFill>
                    <a:srgbClr val="002D7B"/>
                  </a:solidFill>
                </a:rPr>
                <a:t>   ერთად</a:t>
              </a:r>
              <a:r>
                <a:rPr lang="ka-GE" sz="1100" dirty="0">
                  <a:solidFill>
                    <a:srgbClr val="002D7B"/>
                  </a:solidFill>
                </a:rPr>
                <a:t>) ელექტრონულად, გადამხდელის პირადი ვებგვერდის </a:t>
              </a:r>
              <a:r>
                <a:rPr lang="en-US" sz="1100" b="1" dirty="0" smtClean="0">
                  <a:solidFill>
                    <a:srgbClr val="002D7B"/>
                  </a:solidFill>
                </a:rPr>
                <a:t>www.</a:t>
              </a:r>
              <a:r>
                <a:rPr lang="ka-GE" sz="1100" b="1" dirty="0" smtClean="0">
                  <a:solidFill>
                    <a:srgbClr val="002D7B"/>
                  </a:solidFill>
                </a:rPr>
                <a:t>eservices.rs.ge </a:t>
              </a:r>
              <a:r>
                <a:rPr lang="ka-GE" sz="1100" dirty="0">
                  <a:solidFill>
                    <a:srgbClr val="002D7B"/>
                  </a:solidFill>
                </a:rPr>
                <a:t>მეშვეობით, </a:t>
              </a:r>
              <a:r>
                <a:rPr lang="ka-GE" sz="1100" dirty="0" smtClean="0">
                  <a:solidFill>
                    <a:srgbClr val="002D7B"/>
                  </a:solidFill>
                </a:rPr>
                <a:t/>
              </a:r>
              <a:br>
                <a:rPr lang="ka-GE" sz="1100" dirty="0" smtClean="0">
                  <a:solidFill>
                    <a:srgbClr val="002D7B"/>
                  </a:solidFill>
                </a:rPr>
              </a:br>
              <a:r>
                <a:rPr lang="ka-GE" sz="1100" dirty="0" smtClean="0">
                  <a:solidFill>
                    <a:srgbClr val="002D7B"/>
                  </a:solidFill>
                </a:rPr>
                <a:t>   დადგენილი </a:t>
              </a:r>
              <a:r>
                <a:rPr lang="ka-GE" sz="1100" dirty="0">
                  <a:solidFill>
                    <a:srgbClr val="002D7B"/>
                  </a:solidFill>
                </a:rPr>
                <a:t>ფორმით წარმოადგენს იმ პირთა სიას, რომლებზეც ხელფასი გაცემული აქვს 2020 </a:t>
              </a:r>
              <a:r>
                <a:rPr lang="ka-GE" sz="1100" dirty="0" smtClean="0">
                  <a:solidFill>
                    <a:srgbClr val="002D7B"/>
                  </a:solidFill>
                </a:rPr>
                <a:t/>
              </a:r>
              <a:br>
                <a:rPr lang="ka-GE" sz="1100" dirty="0" smtClean="0">
                  <a:solidFill>
                    <a:srgbClr val="002D7B"/>
                  </a:solidFill>
                </a:rPr>
              </a:br>
              <a:r>
                <a:rPr lang="ka-GE" sz="1100" dirty="0" smtClean="0">
                  <a:solidFill>
                    <a:srgbClr val="002D7B"/>
                  </a:solidFill>
                </a:rPr>
                <a:t>   წლის </a:t>
              </a:r>
              <a:r>
                <a:rPr lang="ka-GE" sz="1100" dirty="0">
                  <a:solidFill>
                    <a:srgbClr val="002D7B"/>
                  </a:solidFill>
                </a:rPr>
                <a:t>პირველ კვარტალში ერთხელ მაინც და აღარ გაუცია წინა თვეში. პირველი საკომპენსაციო </a:t>
              </a:r>
              <a:r>
                <a:rPr lang="ka-GE" sz="1100" dirty="0" smtClean="0">
                  <a:solidFill>
                    <a:srgbClr val="002D7B"/>
                  </a:solidFill>
                </a:rPr>
                <a:t/>
              </a:r>
              <a:br>
                <a:rPr lang="ka-GE" sz="1100" dirty="0" smtClean="0">
                  <a:solidFill>
                    <a:srgbClr val="002D7B"/>
                  </a:solidFill>
                </a:rPr>
              </a:br>
              <a:r>
                <a:rPr lang="ka-GE" sz="1100" dirty="0" smtClean="0">
                  <a:solidFill>
                    <a:srgbClr val="002D7B"/>
                  </a:solidFill>
                </a:rPr>
                <a:t>   თვე </a:t>
              </a:r>
              <a:r>
                <a:rPr lang="ka-GE" sz="1100" dirty="0">
                  <a:solidFill>
                    <a:srgbClr val="002D7B"/>
                  </a:solidFill>
                </a:rPr>
                <a:t>იქნება </a:t>
              </a:r>
              <a:r>
                <a:rPr lang="ka-GE" sz="1100" b="1" dirty="0">
                  <a:solidFill>
                    <a:srgbClr val="002D7B"/>
                  </a:solidFill>
                </a:rPr>
                <a:t>2020 წლის აპრილი</a:t>
              </a:r>
              <a:r>
                <a:rPr lang="ka-GE" sz="1100" dirty="0">
                  <a:solidFill>
                    <a:srgbClr val="002D7B"/>
                  </a:solidFill>
                </a:rPr>
                <a:t>.</a:t>
              </a:r>
            </a:p>
            <a:p>
              <a:endParaRPr lang="ka-GE" sz="1348" dirty="0"/>
            </a:p>
            <a:p>
              <a:pPr>
                <a:spcAft>
                  <a:spcPts val="600"/>
                </a:spcAft>
              </a:pPr>
              <a:r>
                <a:rPr lang="ka-GE" sz="1300" b="1" u="sng" dirty="0">
                  <a:solidFill>
                    <a:srgbClr val="002D7B"/>
                  </a:solidFill>
                </a:rPr>
                <a:t>შემოსავლების სამსახურში წარმოსადგენი ინფორმაცია:</a:t>
              </a:r>
              <a:endParaRPr lang="en-US" sz="1300" b="1" u="sng" dirty="0">
                <a:solidFill>
                  <a:srgbClr val="002D7B"/>
                </a:solidFill>
              </a:endParaRPr>
            </a:p>
            <a:p>
              <a:pPr marL="628630" lvl="1" indent="-171450">
                <a:buFont typeface="Wingdings" panose="05000000000000000000" pitchFamily="2" charset="2"/>
                <a:buChar char="§"/>
              </a:pPr>
              <a:r>
                <a:rPr lang="ka-GE" sz="1100" dirty="0">
                  <a:solidFill>
                    <a:srgbClr val="002D7B"/>
                  </a:solidFill>
                </a:rPr>
                <a:t>დაქირავებულის სახელი, გვარი, პირადი ნომერი;</a:t>
              </a:r>
              <a:endParaRPr lang="en-US" sz="1100" dirty="0">
                <a:solidFill>
                  <a:srgbClr val="002D7B"/>
                </a:solidFill>
              </a:endParaRPr>
            </a:p>
            <a:p>
              <a:pPr marL="628630" lvl="1" indent="-171450">
                <a:buFont typeface="Wingdings" panose="05000000000000000000" pitchFamily="2" charset="2"/>
                <a:buChar char="§"/>
              </a:pPr>
              <a:r>
                <a:rPr lang="ka-GE" sz="1100" dirty="0">
                  <a:solidFill>
                    <a:srgbClr val="002D7B"/>
                  </a:solidFill>
                </a:rPr>
                <a:t>დაქირავებულის საკონტაქტო მონაცემები;</a:t>
              </a:r>
            </a:p>
            <a:p>
              <a:pPr marL="628630" lvl="1" indent="-171450">
                <a:buFont typeface="Wingdings" panose="05000000000000000000" pitchFamily="2" charset="2"/>
                <a:buChar char="§"/>
              </a:pPr>
              <a:r>
                <a:rPr lang="ka-GE" sz="1100" dirty="0">
                  <a:solidFill>
                    <a:srgbClr val="002D7B"/>
                  </a:solidFill>
                </a:rPr>
                <a:t>დაქირავებულის საბანკო რეკვიზიტები (ანგარიშის ნომერი).</a:t>
              </a:r>
            </a:p>
            <a:p>
              <a:endParaRPr lang="ka-GE" sz="1348" b="1" u="sng" dirty="0"/>
            </a:p>
            <a:p>
              <a:pPr algn="just">
                <a:spcAft>
                  <a:spcPts val="600"/>
                </a:spcAft>
              </a:pPr>
              <a:r>
                <a:rPr lang="ka-GE" sz="1300" b="1" u="sng" dirty="0">
                  <a:solidFill>
                    <a:srgbClr val="002D7B"/>
                  </a:solidFill>
                </a:rPr>
                <a:t>კომპენსაციის გაცემის წესი:</a:t>
              </a:r>
            </a:p>
            <a:p>
              <a:r>
                <a:rPr lang="ka-GE" sz="1200" dirty="0" smtClean="0">
                  <a:solidFill>
                    <a:srgbClr val="002D7B"/>
                  </a:solidFill>
                </a:rPr>
                <a:t>   </a:t>
              </a:r>
              <a:r>
                <a:rPr lang="ka-GE" sz="1100" dirty="0" smtClean="0">
                  <a:solidFill>
                    <a:srgbClr val="002D7B"/>
                  </a:solidFill>
                </a:rPr>
                <a:t>ყოველი </a:t>
              </a:r>
              <a:r>
                <a:rPr lang="ka-GE" sz="1100" dirty="0">
                  <a:solidFill>
                    <a:srgbClr val="002D7B"/>
                  </a:solidFill>
                </a:rPr>
                <a:t>თვის 20 რიცხვამდე, დამსაქმებლის მიერ წარდგენილი ინფორმაციის </a:t>
              </a:r>
              <a:r>
                <a:rPr lang="ka-GE" sz="1100" dirty="0" smtClean="0">
                  <a:solidFill>
                    <a:srgbClr val="002D7B"/>
                  </a:solidFill>
                </a:rPr>
                <a:t/>
              </a:r>
              <a:br>
                <a:rPr lang="ka-GE" sz="1100" dirty="0" smtClean="0">
                  <a:solidFill>
                    <a:srgbClr val="002D7B"/>
                  </a:solidFill>
                </a:rPr>
              </a:br>
              <a:r>
                <a:rPr lang="ka-GE" sz="1100" dirty="0" smtClean="0">
                  <a:solidFill>
                    <a:srgbClr val="002D7B"/>
                  </a:solidFill>
                </a:rPr>
                <a:t>   საფუძველზე</a:t>
              </a:r>
              <a:r>
                <a:rPr lang="ka-GE" sz="1100" dirty="0">
                  <a:solidFill>
                    <a:srgbClr val="002D7B"/>
                  </a:solidFill>
                </a:rPr>
                <a:t>, შემოსავლების სამსახური აკეთებს საკომპენსაციო პირების ერთიან ბაზას </a:t>
              </a:r>
              <a:r>
                <a:rPr lang="ka-GE" sz="1100" dirty="0" smtClean="0">
                  <a:solidFill>
                    <a:srgbClr val="002D7B"/>
                  </a:solidFill>
                </a:rPr>
                <a:t/>
              </a:r>
              <a:br>
                <a:rPr lang="ka-GE" sz="1100" dirty="0" smtClean="0">
                  <a:solidFill>
                    <a:srgbClr val="002D7B"/>
                  </a:solidFill>
                </a:rPr>
              </a:br>
              <a:r>
                <a:rPr lang="ka-GE" sz="1100" dirty="0" smtClean="0">
                  <a:solidFill>
                    <a:srgbClr val="002D7B"/>
                  </a:solidFill>
                </a:rPr>
                <a:t>   და </a:t>
              </a:r>
              <a:r>
                <a:rPr lang="ka-GE" sz="1100" dirty="0">
                  <a:solidFill>
                    <a:srgbClr val="002D7B"/>
                  </a:solidFill>
                </a:rPr>
                <a:t>უგზავნის სსიპ დასაქმების ხელშეწყობის სახელმწიფო სააგენტოს, საიდანაც </a:t>
              </a:r>
              <a:r>
                <a:rPr lang="ka-GE" sz="1100" dirty="0" smtClean="0">
                  <a:solidFill>
                    <a:srgbClr val="002D7B"/>
                  </a:solidFill>
                </a:rPr>
                <a:t/>
              </a:r>
              <a:br>
                <a:rPr lang="ka-GE" sz="1100" dirty="0" smtClean="0">
                  <a:solidFill>
                    <a:srgbClr val="002D7B"/>
                  </a:solidFill>
                </a:rPr>
              </a:br>
              <a:r>
                <a:rPr lang="ka-GE" sz="1100" dirty="0" smtClean="0">
                  <a:solidFill>
                    <a:srgbClr val="002D7B"/>
                  </a:solidFill>
                </a:rPr>
                <a:t>   მოხდება </a:t>
              </a:r>
              <a:r>
                <a:rPr lang="ka-GE" sz="1100" dirty="0">
                  <a:solidFill>
                    <a:srgbClr val="002D7B"/>
                  </a:solidFill>
                </a:rPr>
                <a:t>საკომპენსაციო თანხის ჩარიცხვა პირის საბანკო ანგარიშზე.</a:t>
              </a:r>
              <a:endParaRPr lang="ka-GE" sz="1100" b="1" u="sng" dirty="0">
                <a:solidFill>
                  <a:srgbClr val="002D7B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95460" y="986778"/>
              <a:ext cx="308279" cy="317825"/>
            </a:xfrm>
            <a:prstGeom prst="rect">
              <a:avLst/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7326" y="1004466"/>
              <a:ext cx="345215" cy="34521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99464" y="2291965"/>
              <a:ext cx="308279" cy="317825"/>
            </a:xfrm>
            <a:prstGeom prst="rect">
              <a:avLst/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93492" y="3279327"/>
              <a:ext cx="308279" cy="317825"/>
            </a:xfrm>
            <a:prstGeom prst="rect">
              <a:avLst/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1393" y="2328734"/>
              <a:ext cx="329382" cy="3423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2495" y="3322065"/>
              <a:ext cx="328080" cy="328080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255720" y="3489039"/>
            <a:ext cx="1152440" cy="115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82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936"/>
            <a:ext cx="9144000" cy="899317"/>
          </a:xfrm>
          <a:prstGeom prst="rect">
            <a:avLst/>
          </a:prstGeom>
          <a:solidFill>
            <a:srgbClr val="002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72020"/>
            <a:ext cx="7467600" cy="739403"/>
          </a:xfrm>
          <a:prstGeom prst="rect">
            <a:avLst/>
          </a:prstGeom>
        </p:spPr>
        <p:txBody>
          <a:bodyPr vert="horz" lIns="68474" tIns="34237" rIns="68474" bIns="3423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a-GE" sz="1600" b="1" dirty="0">
                <a:solidFill>
                  <a:schemeClr val="bg1"/>
                </a:solidFill>
              </a:rPr>
              <a:t>დაქირავებულთა დახმარება, რომელთაც აღარ ერიცხებათ ხელფასი </a:t>
            </a:r>
            <a:r>
              <a:rPr lang="en-US" sz="1600" b="1" dirty="0" smtClean="0">
                <a:solidFill>
                  <a:schemeClr val="bg1"/>
                </a:solidFill>
              </a:rPr>
              <a:t/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ka-GE" sz="1200" b="1" dirty="0" smtClean="0">
                <a:solidFill>
                  <a:srgbClr val="02FCFF"/>
                </a:solidFill>
              </a:rPr>
              <a:t>(</a:t>
            </a:r>
            <a:r>
              <a:rPr lang="ka-GE" sz="1200" b="1" dirty="0">
                <a:solidFill>
                  <a:srgbClr val="02FCFF"/>
                </a:solidFill>
              </a:rPr>
              <a:t>ინსტრუქცია დამქირავებლისთვის)</a:t>
            </a:r>
            <a:endParaRPr lang="en-US" sz="1200" dirty="0">
              <a:solidFill>
                <a:srgbClr val="02FC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4925537"/>
            <a:ext cx="1597731" cy="15684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20302" y="1043781"/>
            <a:ext cx="6903396" cy="3581400"/>
            <a:chOff x="1295400" y="1043781"/>
            <a:chExt cx="6903396" cy="3581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01"/>
            <a:stretch/>
          </p:blipFill>
          <p:spPr>
            <a:xfrm>
              <a:off x="2036121" y="1043781"/>
              <a:ext cx="6162675" cy="3581400"/>
            </a:xfrm>
            <a:prstGeom prst="rect">
              <a:avLst/>
            </a:prstGeom>
            <a:ln>
              <a:solidFill>
                <a:srgbClr val="002D7B"/>
              </a:solidFill>
            </a:ln>
          </p:spPr>
        </p:pic>
        <p:grpSp>
          <p:nvGrpSpPr>
            <p:cNvPr id="15" name="Group 14"/>
            <p:cNvGrpSpPr/>
            <p:nvPr/>
          </p:nvGrpSpPr>
          <p:grpSpPr>
            <a:xfrm>
              <a:off x="1295400" y="2243931"/>
              <a:ext cx="1181099" cy="1181099"/>
              <a:chOff x="830905" y="2072480"/>
              <a:chExt cx="1524000" cy="1524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945205" y="2186781"/>
                <a:ext cx="1295400" cy="1295400"/>
              </a:xfrm>
              <a:prstGeom prst="rect">
                <a:avLst/>
              </a:prstGeom>
              <a:solidFill>
                <a:srgbClr val="002D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6705" y="2488803"/>
                <a:ext cx="692400" cy="691355"/>
              </a:xfrm>
              <a:prstGeom prst="rect">
                <a:avLst/>
              </a:prstGeom>
            </p:spPr>
          </p:pic>
          <p:sp>
            <p:nvSpPr>
              <p:cNvPr id="14" name="Frame 13"/>
              <p:cNvSpPr/>
              <p:nvPr/>
            </p:nvSpPr>
            <p:spPr>
              <a:xfrm>
                <a:off x="830905" y="2072480"/>
                <a:ext cx="1524000" cy="1524000"/>
              </a:xfrm>
              <a:prstGeom prst="frame">
                <a:avLst>
                  <a:gd name="adj1" fmla="val 1884"/>
                </a:avLst>
              </a:prstGeom>
              <a:solidFill>
                <a:srgbClr val="02F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5741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7936"/>
            <a:ext cx="9144000" cy="899317"/>
          </a:xfrm>
          <a:prstGeom prst="rect">
            <a:avLst/>
          </a:prstGeom>
          <a:solidFill>
            <a:srgbClr val="002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" b="12494"/>
          <a:stretch/>
        </p:blipFill>
        <p:spPr>
          <a:xfrm>
            <a:off x="1462132" y="1112129"/>
            <a:ext cx="6219737" cy="3429000"/>
          </a:xfrm>
          <a:prstGeom prst="rect">
            <a:avLst/>
          </a:prstGeom>
          <a:ln>
            <a:solidFill>
              <a:srgbClr val="002D7B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3393" y="128946"/>
            <a:ext cx="6777214" cy="6364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a-GE" sz="1600" b="1" dirty="0">
                <a:solidFill>
                  <a:schemeClr val="bg1"/>
                </a:solidFill>
              </a:rPr>
              <a:t>დაქირავებულთა დახმარება, რომელთაც აღარ ერიცხებათ ხელფასი </a:t>
            </a:r>
            <a:r>
              <a:rPr lang="ka-GE" sz="1200" b="1" dirty="0">
                <a:solidFill>
                  <a:srgbClr val="02FCFF"/>
                </a:solidFill>
              </a:rPr>
              <a:t>(ინსტრუქცია დამქირავებლისთვის)</a:t>
            </a:r>
            <a:endParaRPr lang="en-US" sz="1200" dirty="0">
              <a:solidFill>
                <a:srgbClr val="02FC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0617" y="3710781"/>
            <a:ext cx="860898" cy="860898"/>
            <a:chOff x="1120302" y="2243931"/>
            <a:chExt cx="1181099" cy="1181099"/>
          </a:xfrm>
        </p:grpSpPr>
        <p:sp>
          <p:nvSpPr>
            <p:cNvPr id="9" name="Rectangle 8"/>
            <p:cNvSpPr/>
            <p:nvPr/>
          </p:nvSpPr>
          <p:spPr>
            <a:xfrm>
              <a:off x="1208884" y="2332514"/>
              <a:ext cx="1003934" cy="1003934"/>
            </a:xfrm>
            <a:prstGeom prst="rect">
              <a:avLst/>
            </a:prstGeom>
            <a:solidFill>
              <a:srgbClr val="002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2547" y="2566581"/>
              <a:ext cx="536610" cy="535800"/>
            </a:xfrm>
            <a:prstGeom prst="rect">
              <a:avLst/>
            </a:prstGeom>
          </p:spPr>
        </p:pic>
        <p:sp>
          <p:nvSpPr>
            <p:cNvPr id="11" name="Frame 10"/>
            <p:cNvSpPr/>
            <p:nvPr/>
          </p:nvSpPr>
          <p:spPr>
            <a:xfrm>
              <a:off x="1120302" y="2243931"/>
              <a:ext cx="1181099" cy="1181099"/>
            </a:xfrm>
            <a:prstGeom prst="frame">
              <a:avLst>
                <a:gd name="adj1" fmla="val 1884"/>
              </a:avLst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4925537"/>
            <a:ext cx="1597731" cy="15684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8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7936"/>
            <a:ext cx="9144000" cy="899317"/>
          </a:xfrm>
          <a:prstGeom prst="rect">
            <a:avLst/>
          </a:prstGeom>
          <a:solidFill>
            <a:srgbClr val="002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9"/>
          <a:stretch/>
        </p:blipFill>
        <p:spPr>
          <a:xfrm>
            <a:off x="1422189" y="1106482"/>
            <a:ext cx="6299623" cy="3464452"/>
          </a:xfrm>
          <a:prstGeom prst="rect">
            <a:avLst/>
          </a:prstGeom>
          <a:ln>
            <a:solidFill>
              <a:srgbClr val="002D7B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5793" y="104613"/>
            <a:ext cx="6472414" cy="6654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a-GE" sz="1600" b="1" dirty="0">
                <a:solidFill>
                  <a:schemeClr val="bg1"/>
                </a:solidFill>
              </a:rPr>
              <a:t>დაქირავებულთა დახმარება, რომელთაც აღარ ერიცხებათ ხელფასი </a:t>
            </a:r>
            <a:r>
              <a:rPr lang="ka-GE" sz="1200" b="1" dirty="0">
                <a:solidFill>
                  <a:srgbClr val="02FCFF"/>
                </a:solidFill>
              </a:rPr>
              <a:t>(ინსტრუქცია დამქირავებლისთვის)</a:t>
            </a:r>
            <a:endParaRPr lang="en-US" sz="1200" dirty="0">
              <a:solidFill>
                <a:srgbClr val="02FC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0617" y="3710781"/>
            <a:ext cx="860898" cy="860898"/>
            <a:chOff x="1120302" y="2243931"/>
            <a:chExt cx="1181099" cy="1181099"/>
          </a:xfrm>
        </p:grpSpPr>
        <p:sp>
          <p:nvSpPr>
            <p:cNvPr id="8" name="Rectangle 7"/>
            <p:cNvSpPr/>
            <p:nvPr/>
          </p:nvSpPr>
          <p:spPr>
            <a:xfrm>
              <a:off x="1208884" y="2332514"/>
              <a:ext cx="1003934" cy="1003934"/>
            </a:xfrm>
            <a:prstGeom prst="rect">
              <a:avLst/>
            </a:prstGeom>
            <a:solidFill>
              <a:srgbClr val="002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2547" y="2566581"/>
              <a:ext cx="536610" cy="535800"/>
            </a:xfrm>
            <a:prstGeom prst="rect">
              <a:avLst/>
            </a:prstGeom>
          </p:spPr>
        </p:pic>
        <p:sp>
          <p:nvSpPr>
            <p:cNvPr id="10" name="Frame 9"/>
            <p:cNvSpPr/>
            <p:nvPr/>
          </p:nvSpPr>
          <p:spPr>
            <a:xfrm>
              <a:off x="1120302" y="2243931"/>
              <a:ext cx="1181099" cy="1181099"/>
            </a:xfrm>
            <a:prstGeom prst="frame">
              <a:avLst>
                <a:gd name="adj1" fmla="val 1884"/>
              </a:avLst>
            </a:prstGeom>
            <a:solidFill>
              <a:srgbClr val="02F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4925537"/>
            <a:ext cx="1597731" cy="15684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42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PresentationGo">
  <a:themeElements>
    <a:clrScheme name="PGO5">
      <a:dk1>
        <a:sysClr val="windowText" lastClr="000000"/>
      </a:dk1>
      <a:lt1>
        <a:sysClr val="window" lastClr="FFFFFF"/>
      </a:lt1>
      <a:dk2>
        <a:srgbClr val="013D4D"/>
      </a:dk2>
      <a:lt2>
        <a:srgbClr val="D3D3D3"/>
      </a:lt2>
      <a:accent1>
        <a:srgbClr val="00A891"/>
      </a:accent1>
      <a:accent2>
        <a:srgbClr val="D9126B"/>
      </a:accent2>
      <a:accent3>
        <a:srgbClr val="FE7600"/>
      </a:accent3>
      <a:accent4>
        <a:srgbClr val="B1DB15"/>
      </a:accent4>
      <a:accent5>
        <a:srgbClr val="854D82"/>
      </a:accent5>
      <a:accent6>
        <a:srgbClr val="FFE200"/>
      </a:accent6>
      <a:hlink>
        <a:srgbClr val="00B0F0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31379</TotalTime>
  <Words>1443</Words>
  <Application>Microsoft Office PowerPoint</Application>
  <PresentationFormat>Custom</PresentationFormat>
  <Paragraphs>179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BPG Algeti Compact</vt:lpstr>
      <vt:lpstr>Calibri</vt:lpstr>
      <vt:lpstr>Calibri Light</vt:lpstr>
      <vt:lpstr>Helvetica</vt:lpstr>
      <vt:lpstr>Open Sans</vt:lpstr>
      <vt:lpstr>Sylfaen</vt:lpstr>
      <vt:lpstr>Times New Roman</vt:lpstr>
      <vt:lpstr>Wingdings</vt:lpstr>
      <vt:lpstr>Office Theme</vt:lpstr>
      <vt:lpstr>Template PresentationGo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დაქირავებულთა დახმარება, რომელთაც აღარ ერიცხებათ ხელფასი (ინსტრუქცია დამქირავებლისთვის)</vt:lpstr>
      <vt:lpstr>დაქირავებულთა დახმარება, რომელთაც აღარ ერიცხებათ ხელფასი (ინსტრუქცია დამქირავებლისთვის)</vt:lpstr>
      <vt:lpstr>დაქირავებულთა დახმარება, რომელთაც აღარ ერიცხებათ ხელფასი (ინსტრუქცია დამქირავებლისთვის)</vt:lpstr>
      <vt:lpstr>PowerPoint Presentation</vt:lpstr>
      <vt:lpstr>თვითდასაქმებულები</vt:lpstr>
      <vt:lpstr>თვითდასაქმებულები</vt:lpstr>
      <vt:lpstr>თვითდასაქმებულები</vt:lpstr>
      <vt:lpstr>თვითდასაქმებულები</vt:lpstr>
      <vt:lpstr>თვითდასაქმებულები</vt:lpstr>
      <vt:lpstr>თვითდასაქმებულები</vt:lpstr>
      <vt:lpstr>თვითდასაქმებულები</vt:lpstr>
      <vt:lpstr>თვითდასაქმებულები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Tamta Giorgadze</dc:creator>
  <cp:lastModifiedBy>Tea Begiashvili</cp:lastModifiedBy>
  <cp:revision>111</cp:revision>
  <cp:lastPrinted>2017-12-05T08:18:16Z</cp:lastPrinted>
  <dcterms:created xsi:type="dcterms:W3CDTF">2016-12-09T09:00:00Z</dcterms:created>
  <dcterms:modified xsi:type="dcterms:W3CDTF">2020-04-28T12:10:10Z</dcterms:modified>
</cp:coreProperties>
</file>